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75" r:id="rId2"/>
    <p:sldId id="342" r:id="rId3"/>
    <p:sldId id="343" r:id="rId4"/>
    <p:sldId id="344" r:id="rId5"/>
    <p:sldId id="533" r:id="rId6"/>
    <p:sldId id="534" r:id="rId7"/>
    <p:sldId id="535" r:id="rId8"/>
    <p:sldId id="351" r:id="rId9"/>
    <p:sldId id="345" r:id="rId10"/>
    <p:sldId id="488" r:id="rId11"/>
    <p:sldId id="532" r:id="rId12"/>
    <p:sldId id="517" r:id="rId13"/>
    <p:sldId id="482" r:id="rId14"/>
    <p:sldId id="348" r:id="rId15"/>
    <p:sldId id="347" r:id="rId16"/>
    <p:sldId id="346" r:id="rId17"/>
    <p:sldId id="536" r:id="rId18"/>
    <p:sldId id="546" r:id="rId19"/>
    <p:sldId id="493" r:id="rId20"/>
    <p:sldId id="520" r:id="rId21"/>
    <p:sldId id="354" r:id="rId22"/>
    <p:sldId id="349" r:id="rId23"/>
    <p:sldId id="352" r:id="rId24"/>
    <p:sldId id="389" r:id="rId25"/>
    <p:sldId id="358" r:id="rId26"/>
    <p:sldId id="537" r:id="rId27"/>
    <p:sldId id="391" r:id="rId28"/>
    <p:sldId id="404" r:id="rId29"/>
    <p:sldId id="490" r:id="rId30"/>
    <p:sldId id="481" r:id="rId31"/>
    <p:sldId id="861" r:id="rId32"/>
    <p:sldId id="539" r:id="rId33"/>
    <p:sldId id="540" r:id="rId34"/>
    <p:sldId id="483" r:id="rId35"/>
    <p:sldId id="403" r:id="rId36"/>
    <p:sldId id="547" r:id="rId37"/>
    <p:sldId id="362" r:id="rId38"/>
    <p:sldId id="359" r:id="rId39"/>
    <p:sldId id="361" r:id="rId40"/>
    <p:sldId id="360" r:id="rId41"/>
    <p:sldId id="356" r:id="rId42"/>
    <p:sldId id="363" r:id="rId43"/>
    <p:sldId id="484" r:id="rId44"/>
    <p:sldId id="548" r:id="rId45"/>
    <p:sldId id="355" r:id="rId46"/>
    <p:sldId id="384" r:id="rId47"/>
    <p:sldId id="385" r:id="rId48"/>
    <p:sldId id="386" r:id="rId49"/>
    <p:sldId id="387" r:id="rId50"/>
    <p:sldId id="388" r:id="rId51"/>
    <p:sldId id="485" r:id="rId52"/>
    <p:sldId id="855" r:id="rId53"/>
    <p:sldId id="856" r:id="rId54"/>
    <p:sldId id="857" r:id="rId55"/>
    <p:sldId id="858" r:id="rId56"/>
    <p:sldId id="859" r:id="rId57"/>
    <p:sldId id="860" r:id="rId58"/>
    <p:sldId id="380" r:id="rId59"/>
    <p:sldId id="381" r:id="rId60"/>
    <p:sldId id="510" r:id="rId61"/>
    <p:sldId id="486" r:id="rId62"/>
    <p:sldId id="549" r:id="rId63"/>
    <p:sldId id="382" r:id="rId64"/>
    <p:sldId id="495" r:id="rId65"/>
    <p:sldId id="392" r:id="rId66"/>
    <p:sldId id="365" r:id="rId67"/>
    <p:sldId id="366" r:id="rId68"/>
    <p:sldId id="367" r:id="rId69"/>
    <p:sldId id="368" r:id="rId70"/>
    <p:sldId id="369" r:id="rId71"/>
    <p:sldId id="515" r:id="rId72"/>
    <p:sldId id="551" r:id="rId73"/>
    <p:sldId id="550" r:id="rId74"/>
    <p:sldId id="370" r:id="rId75"/>
    <p:sldId id="371" r:id="rId76"/>
    <p:sldId id="372" r:id="rId77"/>
    <p:sldId id="373" r:id="rId78"/>
    <p:sldId id="374" r:id="rId79"/>
    <p:sldId id="375" r:id="rId80"/>
    <p:sldId id="489" r:id="rId81"/>
    <p:sldId id="516" r:id="rId82"/>
    <p:sldId id="376" r:id="rId83"/>
    <p:sldId id="377" r:id="rId84"/>
    <p:sldId id="378" r:id="rId85"/>
    <p:sldId id="400" r:id="rId86"/>
    <p:sldId id="538" r:id="rId87"/>
    <p:sldId id="528" r:id="rId88"/>
    <p:sldId id="521" r:id="rId89"/>
    <p:sldId id="523" r:id="rId90"/>
    <p:sldId id="522" r:id="rId91"/>
    <p:sldId id="524" r:id="rId92"/>
    <p:sldId id="525" r:id="rId93"/>
    <p:sldId id="526" r:id="rId94"/>
    <p:sldId id="527" r:id="rId95"/>
    <p:sldId id="541" r:id="rId96"/>
    <p:sldId id="401" r:id="rId97"/>
    <p:sldId id="552" r:id="rId98"/>
    <p:sldId id="542" r:id="rId99"/>
    <p:sldId id="543" r:id="rId100"/>
    <p:sldId id="544" r:id="rId101"/>
    <p:sldId id="497" r:id="rId102"/>
    <p:sldId id="498" r:id="rId103"/>
    <p:sldId id="553" r:id="rId104"/>
    <p:sldId id="393" r:id="rId105"/>
    <p:sldId id="862" r:id="rId106"/>
    <p:sldId id="501" r:id="rId107"/>
    <p:sldId id="508" r:id="rId108"/>
    <p:sldId id="509" r:id="rId109"/>
    <p:sldId id="545" r:id="rId110"/>
    <p:sldId id="556" r:id="rId111"/>
    <p:sldId id="558" r:id="rId112"/>
    <p:sldId id="559" r:id="rId113"/>
    <p:sldId id="557" r:id="rId114"/>
    <p:sldId id="554" r:id="rId115"/>
    <p:sldId id="555" r:id="rId116"/>
    <p:sldId id="512" r:id="rId117"/>
    <p:sldId id="492" r:id="rId118"/>
    <p:sldId id="513" r:id="rId119"/>
    <p:sldId id="514" r:id="rId120"/>
    <p:sldId id="518" r:id="rId121"/>
    <p:sldId id="511" r:id="rId122"/>
    <p:sldId id="529" r:id="rId123"/>
    <p:sldId id="530" r:id="rId124"/>
    <p:sldId id="531" r:id="rId125"/>
    <p:sldId id="496" r:id="rId126"/>
    <p:sldId id="399" r:id="rId127"/>
    <p:sldId id="397" r:id="rId128"/>
    <p:sldId id="398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7D09A-089B-49AD-9380-9EDF59B0FA35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07A2E-B268-4E9D-8DE0-397499F5C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9087D-0DC7-6EEE-97E4-397D8D53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D0DAB-0CC1-C222-2E07-FB5FDB4F0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4B4D-5979-0A6D-0EC2-F12F11AC3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FF45-43DE-E9BB-8216-D041F138D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5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8804-A071-4B92-B9AF-68425EDD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55CFA-9F4D-4829-BE6A-3070A580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27CF-2C12-402C-AD56-D9DEA7BD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F055-3FC3-4176-9A5B-321D0B4C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37DE2-8AC7-47FA-B1CE-B05032BC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F65D-3EE5-44AC-957C-DB198D65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429F-5A46-4CFD-A47A-3CE65CAF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00A6-AED8-468B-AF32-E4315378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0147-4FCA-488E-AC17-A32F1CEA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46397-E941-4EBF-BFF9-20FF3DDE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5C7EA-397F-41CD-BF7A-DAB0760ED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08832-A967-4BBC-B370-F9B8876E6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F700-3F70-488B-8A52-6A2F48A9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BA5F-1D49-4923-852C-97DF291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94C16-D0E5-4423-8BB9-F5F7F68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1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22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38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64FE-8D94-451A-B9B1-2B3FC74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242-1891-4C9F-B7CE-92975FAD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D6CB4-303C-46C9-B655-BB2D0C60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801-37C5-4EF3-9D1F-7DF93D47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BC0C7-625C-4F1A-BC7F-916EE824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7B16-8045-4095-8759-74F7D5A2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E91B0-988D-4C53-B62B-3F5F7E6EB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432A-4106-4ACA-BCA9-52BA2570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63FB-6E91-45AA-AE40-4B2F1671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080-B9FA-4646-A663-A4EB811B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6E18-A428-4965-A6F9-1AF1823C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B806F-67CA-4311-8CB3-FCA255407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33BB0-DDC5-450A-A47C-E9DE166AA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3003-3ADF-413B-BBDC-52B36173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880C-1EF7-4DD6-B019-B800FC9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E7B67-C300-4A62-B7D5-8D154DA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B030E-1B94-4EC6-B993-A4ECE79A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35279-9C17-4A5A-A2FE-A7B58928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2DCAC-1049-4688-8ADC-A271931C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EFDB2-0EF3-49F7-94E8-A56EDCB2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ABB9E-145F-4502-899D-F31A6A50D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1219B-C450-402A-A88A-0F773AF1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157EF-AC9A-4342-BDEF-5AA2E13F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6CD9-C2CA-44F0-A634-1FED985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F051-BABB-4920-B92E-323A22B1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5C63E-C311-430B-9E2E-A802B2A3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EED7D-A47E-45C2-9C06-3AE5E75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5F1-FDB9-40F5-A2DB-BA933D9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7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A557-C321-417E-A0CA-076652B9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86801-680C-4BCB-A9BA-B0E27D26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EBD29-26F6-404C-9BE4-E6F6B29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398F-318B-4E07-8BDA-E601347E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EEED-6A36-47DE-96F8-B47491A31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9EE6E-839D-4213-A3CF-EAC924A6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F9BE0-169F-4D0B-9E7F-469D236F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DC1E2-823B-441E-8CA6-7EB73C2B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5350-4423-4556-AF38-780ABC9D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5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F18A-F093-4A35-A1EF-BBB839E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0ECE-C950-43AA-8908-01545C17A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46F7A-CD9E-405F-AF06-9BD9F0E7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E242-540E-42A8-A1B5-A5F9FF26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17E-B658-4CA9-AC8C-E858462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EBBFD-2C00-44D5-96D8-E5587C70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758AD-FB2B-4FD9-9028-DE0ADFE2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F206-F2A4-48F4-BD38-F7558694B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2B2E0-C620-48A1-AC6B-EEC635416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7C53C-E5B1-464F-8287-06D868EDC1EC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4425-4E37-4B18-937D-8599C850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D858-062B-4A7E-89EC-D889597B8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32259-DE83-4734-84FD-B90D4D442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7.13699v1" TargetMode="External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stamp/stamp.jsp?tp=&amp;arnumber=10415424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606.07792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structured_data/collaborative_filtering_movielens/" TargetMode="External"/><Relationship Id="rId2" Type="http://schemas.openxmlformats.org/officeDocument/2006/relationships/hyperlink" Target="https://www.manning.com/books/graph-powered-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ahamjenson/list_of_recommender_systems" TargetMode="External"/><Relationship Id="rId5" Type="http://schemas.openxmlformats.org/officeDocument/2006/relationships/hyperlink" Target="https://blog.twitter.com/engineering/en_us/topics/open-source/2023/twitter-recommendation-algorithm" TargetMode="External"/><Relationship Id="rId4" Type="http://schemas.openxmlformats.org/officeDocument/2006/relationships/hyperlink" Target="https://pytorch.org/blog/introducing-torchrec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01527v3" TargetMode="External"/><Relationship Id="rId2" Type="http://schemas.openxmlformats.org/officeDocument/2006/relationships/hyperlink" Target="https://dl.acm.org/doi/10.1145/3677328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mixed-negative-sampling-for-learning-two-tower-neural-networks-in-recommendations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iwk.github.io/assets/youtube-multitask.pdf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esearch.google/pubs/mixed-negative-sampling-for-learning-two-tower-neural-networks-in-recommend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s?task=recommendation-systems" TargetMode="External"/><Relationship Id="rId2" Type="http://schemas.openxmlformats.org/officeDocument/2006/relationships/hyperlink" Target="https://github.com/RUCAIBox/RecSys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ahamjenson/list_of_recommender_systems" TargetMode="External"/><Relationship Id="rId4" Type="http://schemas.openxmlformats.org/officeDocument/2006/relationships/hyperlink" Target="https://www.kaggle.com/search?q=recommendation+dataset+in%3Adatasets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abs/2203.110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556702.3556821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hyperlink" Target="https://arxiv.org/abs/2212.139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science/blog/more-efficient-caching-for-product-retrieva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60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Evaluation_measures_(information_retrieval)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12.1601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nk.springer.com/article/10.1007/s00521-024-10828-5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html/2407.13699v1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2.pn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Netflix_Prize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ochastic_gradient_desce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feature_extraction.FeatureHasher.html" TargetMode="External"/><Relationship Id="rId2" Type="http://schemas.openxmlformats.org/officeDocument/2006/relationships/hyperlink" Target="https://en.wikipedia.org/wiki/Feature_has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io/api/layers/preprocessing_layers/categorical/hashing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010.10784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00521-024-10828-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503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1708.0503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866581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E-108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Learning to Rank and Recommender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References for recommender systems</a:t>
            </a:r>
          </a:p>
          <a:p>
            <a:pPr lvl="0"/>
            <a:r>
              <a:rPr lang="en-US" u="sng" dirty="0">
                <a:hlinkClick r:id="rId2"/>
              </a:rPr>
              <a:t>Revisiting Recommender Systems: An Investigative Survey. Ibrahim, et. al, 2025</a:t>
            </a:r>
            <a:endParaRPr lang="en-US" dirty="0"/>
          </a:p>
          <a:p>
            <a:pPr lvl="0"/>
            <a:r>
              <a:rPr lang="en-US" u="sng" dirty="0">
                <a:hlinkClick r:id="rId3"/>
              </a:rPr>
              <a:t>A Comprehensive Review of Recommender Systems: Transitioning From Theory to Practice, Raza, et.al., 2024</a:t>
            </a:r>
            <a:endParaRPr lang="en-US" dirty="0"/>
          </a:p>
          <a:p>
            <a:pPr lvl="0"/>
            <a:r>
              <a:rPr lang="en-US" u="sng" dirty="0">
                <a:hlinkClick r:id="rId4"/>
              </a:rPr>
              <a:t>Systematic Literature Review on Recommender System: Approach, Problem, Evaluation Techniques, Datasets, </a:t>
            </a:r>
            <a:r>
              <a:rPr lang="en-US" u="sng" dirty="0" err="1">
                <a:hlinkClick r:id="rId4"/>
              </a:rPr>
              <a:t>Saifudin</a:t>
            </a:r>
            <a:r>
              <a:rPr lang="en-US" u="sng" dirty="0">
                <a:hlinkClick r:id="rId4"/>
              </a:rPr>
              <a:t> and </a:t>
            </a:r>
            <a:r>
              <a:rPr lang="en-US" u="sng" dirty="0" err="1">
                <a:hlinkClick r:id="rId4"/>
              </a:rPr>
              <a:t>Widiyaningtyas</a:t>
            </a:r>
            <a:r>
              <a:rPr lang="en-US" u="sng" dirty="0">
                <a:hlinkClick r:id="rId4"/>
              </a:rPr>
              <a:t>, 2023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35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D1FA-E84C-77DF-1F81-357F926D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6-C1B3-0230-3FED-3C135E36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3E83-72DD-1540-7C70-E185DCF1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  <a:hlinkClick r:id="rId2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, He et.al., 2016</a:t>
            </a:r>
            <a:r>
              <a:rPr lang="en-US" dirty="0">
                <a:ea typeface="Cambria Math" panose="02040503050406030204" pitchFamily="18" charset="0"/>
              </a:rPr>
              <a:t>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5F6548-E8D9-8C38-D0DF-C95EC7100FF0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0270D-05ED-E2EB-D212-9A3ED542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056" y="2564191"/>
            <a:ext cx="5958567" cy="362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C4840D3-7724-12DD-822E-198FB48F8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The predicted rating is computed as: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latent factor matrices for users and items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/>
                  <a:t> dense embedding vectors of user and item identifiers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tensor of model parameters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6E7222-41AE-8258-9FDD-52BDFA1B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" y="2075543"/>
                <a:ext cx="5612191" cy="4359780"/>
              </a:xfrm>
              <a:prstGeom prst="rect">
                <a:avLst/>
              </a:prstGeom>
              <a:blipFill>
                <a:blip r:embed="rId4"/>
                <a:stretch>
                  <a:fillRect l="-217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Hybrid Models</a:t>
            </a:r>
          </a:p>
        </p:txBody>
      </p:sp>
    </p:spTree>
    <p:extLst>
      <p:ext uri="{BB962C8B-B14F-4D97-AF65-F5344CB8AC3E}">
        <p14:creationId xmlns:p14="http://schemas.microsoft.com/office/powerpoint/2010/main" val="9041208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combine methods content-based and collaborative filtering methods</a:t>
            </a:r>
          </a:p>
          <a:p>
            <a:r>
              <a:rPr lang="en-US" dirty="0"/>
              <a:t>May improve performance if errors are reasonably uncorrelated</a:t>
            </a:r>
          </a:p>
          <a:p>
            <a:r>
              <a:rPr lang="en-US" dirty="0"/>
              <a:t>Possibly overcome cold start problem</a:t>
            </a:r>
          </a:p>
          <a:p>
            <a:r>
              <a:rPr lang="en-US" dirty="0"/>
              <a:t>Different models can help with cold start problem</a:t>
            </a:r>
          </a:p>
          <a:p>
            <a:pPr lvl="1"/>
            <a:r>
              <a:rPr lang="en-US" dirty="0"/>
              <a:t>Baseline estimates</a:t>
            </a:r>
          </a:p>
          <a:p>
            <a:pPr lvl="1"/>
            <a:r>
              <a:rPr lang="en-US" dirty="0"/>
              <a:t>Use clustering methods to find similar users and items</a:t>
            </a:r>
          </a:p>
          <a:p>
            <a:r>
              <a:rPr lang="en-US" dirty="0"/>
              <a:t>Early approach starts with semi-supervised (content-based) systems </a:t>
            </a:r>
          </a:p>
          <a:p>
            <a:pPr lvl="1"/>
            <a:r>
              <a:rPr lang="en-US" dirty="0"/>
              <a:t>Used by winners of the famous </a:t>
            </a:r>
            <a:r>
              <a:rPr lang="en-US" dirty="0">
                <a:hlinkClick r:id="rId2"/>
              </a:rPr>
              <a:t>Netflix Prize   </a:t>
            </a:r>
            <a:endParaRPr lang="en-US" dirty="0"/>
          </a:p>
          <a:p>
            <a:pPr lvl="1"/>
            <a:r>
              <a:rPr lang="en-US" dirty="0"/>
              <a:t>Initially use item profiles</a:t>
            </a:r>
          </a:p>
          <a:p>
            <a:pPr lvl="1"/>
            <a:r>
              <a:rPr lang="en-US" dirty="0"/>
              <a:t>Combine with matrix factorization results as more data acquired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C36B-42F7-DC82-DEFB-7B0DF067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DE750D-9B38-66B1-7448-6D77009E6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76D0-DB79-7A48-9360-4B5DFD51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946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5A49-6E0D-97B8-5ABA-D1A8E0258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1" y="1257827"/>
            <a:ext cx="11059393" cy="756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Improve recommender performance with hybrid collaborative filtering and content-based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0294-B7E0-F6A2-5B7B-2FD935DCFC38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9220A-398C-59FD-EA40-2EE09E4DA410}"/>
              </a:ext>
            </a:extLst>
          </p:cNvPr>
          <p:cNvSpPr/>
          <p:nvPr/>
        </p:nvSpPr>
        <p:spPr>
          <a:xfrm>
            <a:off x="473524" y="2673274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3D92B3-8CF0-AF54-25E8-ED9C3B3483DB}"/>
              </a:ext>
            </a:extLst>
          </p:cNvPr>
          <p:cNvSpPr/>
          <p:nvPr/>
        </p:nvSpPr>
        <p:spPr>
          <a:xfrm>
            <a:off x="9242799" y="2594385"/>
            <a:ext cx="2398768" cy="105425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07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hybrid recommender architectures proposed  </a:t>
            </a:r>
          </a:p>
          <a:p>
            <a:r>
              <a:rPr lang="en-US" dirty="0"/>
              <a:t>Run independent recommenders and </a:t>
            </a:r>
            <a:r>
              <a:rPr lang="en-US" b="1" dirty="0"/>
              <a:t>rank weighted sum of scores </a:t>
            </a:r>
          </a:p>
          <a:p>
            <a:pPr lvl="1"/>
            <a:r>
              <a:rPr lang="en-US" dirty="0"/>
              <a:t>An ensemble model</a:t>
            </a:r>
          </a:p>
          <a:p>
            <a:r>
              <a:rPr lang="en-US" dirty="0"/>
              <a:t>Recommender algorithms using both user or item collaborative and content information   </a:t>
            </a:r>
          </a:p>
          <a:p>
            <a:pPr lvl="1"/>
            <a:r>
              <a:rPr lang="en-US" dirty="0"/>
              <a:t>Collaborative information (e.g. ratings) and context embedded </a:t>
            </a:r>
          </a:p>
          <a:p>
            <a:pPr lvl="1"/>
            <a:r>
              <a:rPr lang="en-US" dirty="0"/>
              <a:t>Content information embedded </a:t>
            </a:r>
          </a:p>
          <a:p>
            <a:pPr lvl="1"/>
            <a:r>
              <a:rPr lang="en-US" dirty="0"/>
              <a:t>Rank results of similarity search on joint (concatenated embeddings)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6FA7-75C7-CF3F-AF04-CB734CC4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04B0-C564-6E24-C9B6-56185140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24373-C564-6F81-34C6-021FC8EDE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127"/>
            <a:ext cx="10515600" cy="919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 extending the utility matrix to include context and content information embeddings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E7233D-B26C-26D9-0461-FE0738CB8D80}"/>
              </a:ext>
            </a:extLst>
          </p:cNvPr>
          <p:cNvGrpSpPr/>
          <p:nvPr/>
        </p:nvGrpSpPr>
        <p:grpSpPr>
          <a:xfrm>
            <a:off x="1978007" y="3553977"/>
            <a:ext cx="7337837" cy="613171"/>
            <a:chOff x="955729" y="4806070"/>
            <a:chExt cx="7337837" cy="61317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361E32-44C4-86EF-1531-6E7F3E8AF73E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288109-1DC0-5DE8-A1AC-7F2309283A00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570BC8-8C85-BCE0-DDCF-E1E56732B7CE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CC6D75-0EE7-FC05-4DF9-DBD1735B5EA1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37339C-F209-22FD-3E94-E64A7E1679A9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B7BEA5-0EE4-D24A-F51C-CCF82F0FBDB5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1405F0-5527-E4D4-2C55-BFBE6E74373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B96158-34B2-3D5F-9F56-99EB2C21D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C4CCC6-FAB9-DA8B-7132-F7464AB92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68498B-1FFA-4FAB-D810-62753758C9E4}"/>
              </a:ext>
            </a:extLst>
          </p:cNvPr>
          <p:cNvGrpSpPr/>
          <p:nvPr/>
        </p:nvGrpSpPr>
        <p:grpSpPr>
          <a:xfrm>
            <a:off x="1978007" y="4039686"/>
            <a:ext cx="7337837" cy="602744"/>
            <a:chOff x="3854193" y="5952382"/>
            <a:chExt cx="7337837" cy="60274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7D79FD-F0B4-54DC-17B2-3B695D2FFEE8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9691F7-496C-761D-7E3F-2F064997B96E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E115F7-2E25-E73B-4D41-33AA57560502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849E2-61DD-61E9-1AF6-4EF78C4DB7AE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333634-9CE6-C86C-6C35-7DD6DFAA1106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08E245-7A38-199A-0D27-33148889DF96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524E90-C4D9-80B1-FA41-B29F39A4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62EEFBD-51A9-DCA9-4B56-19E370998AEE}"/>
              </a:ext>
            </a:extLst>
          </p:cNvPr>
          <p:cNvGrpSpPr/>
          <p:nvPr/>
        </p:nvGrpSpPr>
        <p:grpSpPr>
          <a:xfrm>
            <a:off x="1978007" y="4514968"/>
            <a:ext cx="7337837" cy="602744"/>
            <a:chOff x="3854193" y="5952382"/>
            <a:chExt cx="7337837" cy="6027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5E5476-2CB8-1934-C6AF-DDBFB8161922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CA50CE-7292-C78E-BD39-BA64529482C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FBFF55-9EF4-3245-73D6-EC6848E1CC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3E1BCC-AE10-A7D0-1BBD-E2F4500CBD48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4D2C95-F045-3E87-9498-6020B8D47944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F49CAE-6460-F837-4118-5FC8BDB52262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FA88454-FD8A-ECFB-7F61-3FECC3CBD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EF191A-F8B2-A26F-4D42-B65F2DEE0AC0}"/>
              </a:ext>
            </a:extLst>
          </p:cNvPr>
          <p:cNvGrpSpPr/>
          <p:nvPr/>
        </p:nvGrpSpPr>
        <p:grpSpPr>
          <a:xfrm>
            <a:off x="1978007" y="6091615"/>
            <a:ext cx="7337837" cy="602744"/>
            <a:chOff x="3854193" y="5952382"/>
            <a:chExt cx="7337837" cy="60274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D0B5AC-41D6-C3C3-A6BB-E31B5417010E}"/>
                </a:ext>
              </a:extLst>
            </p:cNvPr>
            <p:cNvSpPr/>
            <p:nvPr/>
          </p:nvSpPr>
          <p:spPr>
            <a:xfrm>
              <a:off x="3854193" y="6079844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D79774-9C16-74AE-45DD-2393437A3512}"/>
                </a:ext>
              </a:extLst>
            </p:cNvPr>
            <p:cNvSpPr/>
            <p:nvPr/>
          </p:nvSpPr>
          <p:spPr>
            <a:xfrm>
              <a:off x="510955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3288BB-FF01-2045-E84E-1B5336D0BE2E}"/>
                </a:ext>
              </a:extLst>
            </p:cNvPr>
            <p:cNvSpPr/>
            <p:nvPr/>
          </p:nvSpPr>
          <p:spPr>
            <a:xfrm>
              <a:off x="6866406" y="6079844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F5D1F7-C6B0-9DD3-EDC5-E443B7086BB5}"/>
                </a:ext>
              </a:extLst>
            </p:cNvPr>
            <p:cNvSpPr/>
            <p:nvPr/>
          </p:nvSpPr>
          <p:spPr>
            <a:xfrm>
              <a:off x="8623256" y="6079844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1C511-5304-C090-652A-FC638A661E55}"/>
                </a:ext>
              </a:extLst>
            </p:cNvPr>
            <p:cNvCxnSpPr/>
            <p:nvPr/>
          </p:nvCxnSpPr>
          <p:spPr>
            <a:xfrm flipV="1">
              <a:off x="10956268" y="5952382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AEDC28-2EDD-7D36-FF92-12B2756969D4}"/>
                </a:ext>
              </a:extLst>
            </p:cNvPr>
            <p:cNvCxnSpPr/>
            <p:nvPr/>
          </p:nvCxnSpPr>
          <p:spPr>
            <a:xfrm flipV="1">
              <a:off x="10956268" y="6427664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5D5FAC2-75BB-35A3-31F2-9D453776B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030" y="5976663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7B09E8-72E6-27F0-1448-443812099A6E}"/>
              </a:ext>
            </a:extLst>
          </p:cNvPr>
          <p:cNvGrpSpPr/>
          <p:nvPr/>
        </p:nvGrpSpPr>
        <p:grpSpPr>
          <a:xfrm>
            <a:off x="1978007" y="5592994"/>
            <a:ext cx="7337837" cy="613171"/>
            <a:chOff x="955729" y="4806070"/>
            <a:chExt cx="7337837" cy="61317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E9C4C9-FB92-811C-D24D-C486AC97B11C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745AD55-97B2-CBD9-C9EE-F5BBE64A381E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126773B-5D25-0A1F-9CD6-092FD0D37529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E19FF06-BDBB-E04D-798C-93B86C9175DD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370DE3-54AB-A26E-A08F-ABC3D42934A5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CE612C-2D80-654F-EB83-A8019DD072EF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21E34C-707B-3A5E-40FC-B98D387EAC81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053EF7-65FE-1960-A108-9A835FAE6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1FA725A-BE3A-5472-60FB-EA0C44108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307B41-AC43-B81F-165C-D4766FD494B4}"/>
              </a:ext>
            </a:extLst>
          </p:cNvPr>
          <p:cNvGrpSpPr/>
          <p:nvPr/>
        </p:nvGrpSpPr>
        <p:grpSpPr>
          <a:xfrm>
            <a:off x="2199726" y="3407918"/>
            <a:ext cx="7337837" cy="613171"/>
            <a:chOff x="2364328" y="2420540"/>
            <a:chExt cx="7337837" cy="613171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6F791BB-2989-44A6-9E3D-0BEA58C4D174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9F28FF-D26F-E7F8-B496-836029769042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2443FF7-9C2B-F010-1313-B910980C6A35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723CB-3C8B-88B1-6BF8-34F13470B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E5E766-BFE9-C6C3-971C-A9C31022F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627D6CB-B5AE-D341-D68E-0E7F66B8C305}"/>
              </a:ext>
            </a:extLst>
          </p:cNvPr>
          <p:cNvGrpSpPr/>
          <p:nvPr/>
        </p:nvGrpSpPr>
        <p:grpSpPr>
          <a:xfrm>
            <a:off x="9337730" y="3898745"/>
            <a:ext cx="235762" cy="602744"/>
            <a:chOff x="11454704" y="1823048"/>
            <a:chExt cx="235762" cy="60274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69C1B25-39A9-2615-7255-E091EDF0FD6F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DAFBB1-5C53-D6F7-514B-58C70789C12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ADFA64-06A1-3B68-2845-2BC053DE9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8B5032-90E1-C86B-899C-56CA89E9BFD8}"/>
              </a:ext>
            </a:extLst>
          </p:cNvPr>
          <p:cNvGrpSpPr/>
          <p:nvPr/>
        </p:nvGrpSpPr>
        <p:grpSpPr>
          <a:xfrm>
            <a:off x="2435488" y="3277686"/>
            <a:ext cx="7337837" cy="613171"/>
            <a:chOff x="2364328" y="2420540"/>
            <a:chExt cx="7337837" cy="613171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C4205BD-98B4-071D-0F1F-DB1642B897B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CF8E88-83B0-4324-5147-84971F408EB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71C3091-A7DB-AC17-ED38-75D366C71859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F828669-6BA9-F73A-ACFF-38A97298C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9D4A12-0214-527E-942E-54A1AC0E9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801107E-A980-9B5C-29A2-A39661271B0F}"/>
              </a:ext>
            </a:extLst>
          </p:cNvPr>
          <p:cNvGrpSpPr/>
          <p:nvPr/>
        </p:nvGrpSpPr>
        <p:grpSpPr>
          <a:xfrm>
            <a:off x="2640348" y="3152994"/>
            <a:ext cx="7337837" cy="613171"/>
            <a:chOff x="2364328" y="2420540"/>
            <a:chExt cx="7337837" cy="61317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AEC356A-A4FF-D687-68D8-85E7AADB7316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A887D96-1E4A-AE0A-CF45-C728D50F48AE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B405BB-27E7-4CB8-D098-30A4E943016C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42B506-2DE3-7E8E-C0AB-F639CD81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022017B-D831-6167-5D82-13E2CF34A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372E42-01BF-9376-15BE-C3303A893651}"/>
              </a:ext>
            </a:extLst>
          </p:cNvPr>
          <p:cNvGrpSpPr/>
          <p:nvPr/>
        </p:nvGrpSpPr>
        <p:grpSpPr>
          <a:xfrm>
            <a:off x="3374545" y="2109534"/>
            <a:ext cx="7337837" cy="613171"/>
            <a:chOff x="2364328" y="2420540"/>
            <a:chExt cx="7337837" cy="61317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07EF0CD-ABB6-4B0B-1B2B-C74E955B3177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433C9B2-E6D7-1C0D-13E5-3B0D5271539C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75BC3-B6D4-32A0-AC75-3BCD68E77608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8105FC7-C7C4-8317-C111-4B661F2C2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3BA595-5F7D-62F1-E0FD-099AFD723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A931485-5E1E-79B9-141F-A3BC9AE97299}"/>
              </a:ext>
            </a:extLst>
          </p:cNvPr>
          <p:cNvGrpSpPr/>
          <p:nvPr/>
        </p:nvGrpSpPr>
        <p:grpSpPr>
          <a:xfrm>
            <a:off x="3174835" y="2221708"/>
            <a:ext cx="7337837" cy="613171"/>
            <a:chOff x="955729" y="4806070"/>
            <a:chExt cx="7337837" cy="61317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EE5E2-3CC3-FDD2-22A2-66A78F09E002}"/>
                </a:ext>
              </a:extLst>
            </p:cNvPr>
            <p:cNvSpPr/>
            <p:nvPr/>
          </p:nvSpPr>
          <p:spPr>
            <a:xfrm>
              <a:off x="955729" y="4943959"/>
              <a:ext cx="1255363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Rating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2CB9FC-41C8-4732-F246-551FF18662D1}"/>
                </a:ext>
              </a:extLst>
            </p:cNvPr>
            <p:cNvSpPr/>
            <p:nvPr/>
          </p:nvSpPr>
          <p:spPr>
            <a:xfrm>
              <a:off x="221109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User Profile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51AA4C3-2A30-7521-ABFB-6AB1BE7FF392}"/>
                </a:ext>
              </a:extLst>
            </p:cNvPr>
            <p:cNvSpPr/>
            <p:nvPr/>
          </p:nvSpPr>
          <p:spPr>
            <a:xfrm>
              <a:off x="3967942" y="4943959"/>
              <a:ext cx="1756850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Context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768235-9AA5-A528-C805-E15388DD816F}"/>
                </a:ext>
              </a:extLst>
            </p:cNvPr>
            <p:cNvSpPr/>
            <p:nvPr/>
          </p:nvSpPr>
          <p:spPr>
            <a:xfrm>
              <a:off x="5724792" y="4943959"/>
              <a:ext cx="2333012" cy="4752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Content Attributes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6352270-4D6C-0E68-D2D2-2BACF67E07C0}"/>
                </a:ext>
              </a:extLst>
            </p:cNvPr>
            <p:cNvCxnSpPr/>
            <p:nvPr/>
          </p:nvCxnSpPr>
          <p:spPr>
            <a:xfrm flipV="1">
              <a:off x="955729" y="480607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0D9424-14C5-E809-0FA8-D712002F355A}"/>
                </a:ext>
              </a:extLst>
            </p:cNvPr>
            <p:cNvCxnSpPr/>
            <p:nvPr/>
          </p:nvCxnSpPr>
          <p:spPr>
            <a:xfrm flipV="1">
              <a:off x="8057804" y="481649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2EC0D5-1BF2-807F-91AB-AD0AB4151534}"/>
                </a:ext>
              </a:extLst>
            </p:cNvPr>
            <p:cNvCxnSpPr/>
            <p:nvPr/>
          </p:nvCxnSpPr>
          <p:spPr>
            <a:xfrm flipV="1">
              <a:off x="8057804" y="529177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82D6A8A-F14D-3DA0-8A05-1AA079548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566" y="484077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F4F868B-9706-D761-A24F-AFB027ED8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491" y="480607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97F25E-CFD5-13E6-A92C-8E4ACD323CF3}"/>
              </a:ext>
            </a:extLst>
          </p:cNvPr>
          <p:cNvGrpSpPr/>
          <p:nvPr/>
        </p:nvGrpSpPr>
        <p:grpSpPr>
          <a:xfrm>
            <a:off x="9346043" y="4378112"/>
            <a:ext cx="235762" cy="602744"/>
            <a:chOff x="11454704" y="1823048"/>
            <a:chExt cx="235762" cy="60274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A00B3B-0DAF-F7F7-BD2B-3DB19C63929C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4693F5-EE0B-F502-5303-F3DB490CC34C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B7F1FAC-4852-E0C4-C78B-49235267D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CCEFB3-112F-0155-8B84-012653930A67}"/>
              </a:ext>
            </a:extLst>
          </p:cNvPr>
          <p:cNvGrpSpPr/>
          <p:nvPr/>
        </p:nvGrpSpPr>
        <p:grpSpPr>
          <a:xfrm>
            <a:off x="9337730" y="5943676"/>
            <a:ext cx="235762" cy="602744"/>
            <a:chOff x="11454704" y="1823048"/>
            <a:chExt cx="235762" cy="60274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C6DF71-9AF2-F2F4-CA04-E807C96E6E24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7101C-D696-5846-ADD9-9B5CDA68A617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E0F4835-D118-ECD9-BD46-49B9176FD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47BF3CB-1A84-2F16-38B0-0D933F6A82A1}"/>
              </a:ext>
            </a:extLst>
          </p:cNvPr>
          <p:cNvGrpSpPr/>
          <p:nvPr/>
        </p:nvGrpSpPr>
        <p:grpSpPr>
          <a:xfrm>
            <a:off x="9589883" y="3729719"/>
            <a:ext cx="235762" cy="602744"/>
            <a:chOff x="11454704" y="1823048"/>
            <a:chExt cx="235762" cy="602744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45CD51-43D1-718E-F5BC-3BC6271FFCD1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22B1715-84A3-9E4F-1E3B-99860F99285F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910E4B8-22D2-549B-9728-EAE2842B7E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60907CB-A06E-E892-DECE-E80665AB3643}"/>
              </a:ext>
            </a:extLst>
          </p:cNvPr>
          <p:cNvGrpSpPr/>
          <p:nvPr/>
        </p:nvGrpSpPr>
        <p:grpSpPr>
          <a:xfrm>
            <a:off x="9598196" y="4209086"/>
            <a:ext cx="235762" cy="602744"/>
            <a:chOff x="11454704" y="1823048"/>
            <a:chExt cx="235762" cy="602744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FA4D36-4CB1-44F9-1E2E-4BF90C125D52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D941DA-C957-24AB-683A-E03F8F541DBA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0D5A90-A20F-0A40-C62C-1114D96D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DF524A-CD19-A2DD-65B0-4D65ABE14C78}"/>
              </a:ext>
            </a:extLst>
          </p:cNvPr>
          <p:cNvGrpSpPr/>
          <p:nvPr/>
        </p:nvGrpSpPr>
        <p:grpSpPr>
          <a:xfrm>
            <a:off x="9792159" y="3593944"/>
            <a:ext cx="235762" cy="602744"/>
            <a:chOff x="11454704" y="1823048"/>
            <a:chExt cx="235762" cy="60274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611C6DA-316C-C245-0744-EADB8339240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69D1073-9F5F-16DA-8BDA-34EA92663B53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F4DD718-8F39-DDFB-BF39-7D4607BA9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2948638-D905-E969-11ED-4A51C08F835D}"/>
              </a:ext>
            </a:extLst>
          </p:cNvPr>
          <p:cNvGrpSpPr/>
          <p:nvPr/>
        </p:nvGrpSpPr>
        <p:grpSpPr>
          <a:xfrm>
            <a:off x="9800472" y="4073311"/>
            <a:ext cx="235762" cy="602744"/>
            <a:chOff x="11454704" y="1823048"/>
            <a:chExt cx="235762" cy="602744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F9E2EE-9C8C-CDF0-EA63-6879086B9BF3}"/>
                </a:ext>
              </a:extLst>
            </p:cNvPr>
            <p:cNvCxnSpPr/>
            <p:nvPr/>
          </p:nvCxnSpPr>
          <p:spPr>
            <a:xfrm flipV="1">
              <a:off x="11454704" y="1823048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1C3AAAA-D110-CE7B-6AA4-E95C2C9FDF08}"/>
                </a:ext>
              </a:extLst>
            </p:cNvPr>
            <p:cNvCxnSpPr/>
            <p:nvPr/>
          </p:nvCxnSpPr>
          <p:spPr>
            <a:xfrm flipV="1">
              <a:off x="11454704" y="229833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49735FC-C0BF-EACE-BEC7-D842D12CA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90466" y="1847329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7F2E395-E5E4-C911-F4AF-A5A8F24E697A}"/>
              </a:ext>
            </a:extLst>
          </p:cNvPr>
          <p:cNvGrpSpPr/>
          <p:nvPr/>
        </p:nvGrpSpPr>
        <p:grpSpPr>
          <a:xfrm>
            <a:off x="2196955" y="5467523"/>
            <a:ext cx="7337837" cy="613171"/>
            <a:chOff x="2364328" y="2420540"/>
            <a:chExt cx="7337837" cy="613171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A902CF4-F274-5C87-8CC9-C8D720FE6868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A98CB84-2758-3866-650C-EAB311468B07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7101EFE-73A0-7E47-B20B-70FC2BA9857F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21F8B74-D811-933F-FCF6-2E69B350F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B7F77E0-D917-52B6-CB29-CF93B734E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5EA14F6-FDF7-31F3-11B0-8C151A5193E8}"/>
              </a:ext>
            </a:extLst>
          </p:cNvPr>
          <p:cNvGrpSpPr/>
          <p:nvPr/>
        </p:nvGrpSpPr>
        <p:grpSpPr>
          <a:xfrm>
            <a:off x="1412020" y="3718560"/>
            <a:ext cx="523220" cy="2953789"/>
            <a:chOff x="1107220" y="3746269"/>
            <a:chExt cx="523220" cy="2953789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E8F4C73-3093-423B-D6FC-4BE43F98849F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>
              <a:off x="1368830" y="5649132"/>
              <a:ext cx="0" cy="10509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3B0AECE-EEDF-848F-7EEF-E8C80B584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5809448-1E41-4934-9738-DEAE8B53F974}"/>
                </a:ext>
              </a:extLst>
            </p:cNvPr>
            <p:cNvSpPr txBox="1"/>
            <p:nvPr/>
          </p:nvSpPr>
          <p:spPr>
            <a:xfrm rot="16200000">
              <a:off x="862327" y="4881019"/>
              <a:ext cx="1013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Users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4FA481A-C031-3103-097E-EF835EF33432}"/>
              </a:ext>
            </a:extLst>
          </p:cNvPr>
          <p:cNvGrpSpPr/>
          <p:nvPr/>
        </p:nvGrpSpPr>
        <p:grpSpPr>
          <a:xfrm rot="2694650">
            <a:off x="2263987" y="1706567"/>
            <a:ext cx="523220" cy="2223162"/>
            <a:chOff x="1107219" y="3746269"/>
            <a:chExt cx="523220" cy="2855369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C29647A-2DAF-4826-35F3-F8C782235EF8}"/>
                </a:ext>
              </a:extLst>
            </p:cNvPr>
            <p:cNvCxnSpPr>
              <a:cxnSpLocks/>
              <a:stCxn id="183" idx="1"/>
            </p:cNvCxnSpPr>
            <p:nvPr/>
          </p:nvCxnSpPr>
          <p:spPr>
            <a:xfrm rot="18905350" flipH="1">
              <a:off x="1183428" y="6123898"/>
              <a:ext cx="370803" cy="4777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ACBCD9C-0D11-6739-83E9-EB819FF6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830" y="3746269"/>
              <a:ext cx="0" cy="8977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C2973FC-1CFC-40A4-A746-E52B0E1B4794}"/>
                </a:ext>
              </a:extLst>
            </p:cNvPr>
            <p:cNvSpPr txBox="1"/>
            <p:nvPr/>
          </p:nvSpPr>
          <p:spPr>
            <a:xfrm rot="16200000">
              <a:off x="706144" y="5101187"/>
              <a:ext cx="1325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Items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673A10B-9B65-CD64-60F7-E2C2FB69F7E2}"/>
              </a:ext>
            </a:extLst>
          </p:cNvPr>
          <p:cNvGrpSpPr/>
          <p:nvPr/>
        </p:nvGrpSpPr>
        <p:grpSpPr>
          <a:xfrm>
            <a:off x="3593447" y="1962676"/>
            <a:ext cx="7337837" cy="613171"/>
            <a:chOff x="2364328" y="2420540"/>
            <a:chExt cx="7337837" cy="613171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1C8C69F-B1C1-9970-7DEE-7F0D84A744D0}"/>
                </a:ext>
              </a:extLst>
            </p:cNvPr>
            <p:cNvCxnSpPr/>
            <p:nvPr/>
          </p:nvCxnSpPr>
          <p:spPr>
            <a:xfrm flipV="1">
              <a:off x="2364328" y="2420540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CCF29D2-A7B3-DCEE-7B3E-7B2D346ECA1A}"/>
                </a:ext>
              </a:extLst>
            </p:cNvPr>
            <p:cNvCxnSpPr/>
            <p:nvPr/>
          </p:nvCxnSpPr>
          <p:spPr>
            <a:xfrm flipV="1">
              <a:off x="9466403" y="2430967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392817C-7D5C-78DC-D62A-FC1AC072BC73}"/>
                </a:ext>
              </a:extLst>
            </p:cNvPr>
            <p:cNvCxnSpPr/>
            <p:nvPr/>
          </p:nvCxnSpPr>
          <p:spPr>
            <a:xfrm flipV="1">
              <a:off x="9466403" y="2906249"/>
              <a:ext cx="235762" cy="1274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7999375-91D7-0A2C-12E2-E64D2119A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165" y="2455248"/>
              <a:ext cx="0" cy="4510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0D2600E-28E8-8721-071D-85066985E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0090" y="2420540"/>
              <a:ext cx="7102075" cy="10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/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1A74814-4C45-3058-AB38-E53CDDCE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7637" y="5015346"/>
                <a:ext cx="7370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/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CFCB084-82D0-FCFA-BC53-6CF154F1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5949143" y="2609247"/>
                <a:ext cx="73706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/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40EF02D-0528-FA40-CB8D-FA8481A6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9193877" y="2609246"/>
                <a:ext cx="73706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/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6A9B2451-3131-4192-BE2C-347D8DAF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08453">
                <a:off x="3031376" y="2609246"/>
                <a:ext cx="73706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/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EED8D012-7282-6C42-67CD-2F5BA9F6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98626" y="4951615"/>
                <a:ext cx="73706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/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A814FE45-EB69-6F11-0B18-1DB2C078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33353" y="4951616"/>
                <a:ext cx="73706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356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7695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  <a:hlinkClick r:id="rId2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sz="3000" dirty="0">
                <a:ea typeface="Cambria Math" panose="02040503050406030204" pitchFamily="18" charset="0"/>
              </a:rPr>
              <a:t>, is a hybrid model combine neural encoding with linear matrix factorization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4677902" y="644486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CA512-B061-0564-B12B-D5B59993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0" y="3474761"/>
            <a:ext cx="11719686" cy="2970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101A7C-D9B7-A422-B8D0-1AFA80E7BCA5}"/>
              </a:ext>
            </a:extLst>
          </p:cNvPr>
          <p:cNvSpPr txBox="1">
            <a:spLocks/>
          </p:cNvSpPr>
          <p:nvPr/>
        </p:nvSpPr>
        <p:spPr>
          <a:xfrm>
            <a:off x="696685" y="2034419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Linear model with </a:t>
            </a:r>
            <a:r>
              <a:rPr lang="en-US" sz="2600" b="1" dirty="0"/>
              <a:t>wide sparse latent space </a:t>
            </a:r>
            <a:r>
              <a:rPr lang="en-US" sz="2600" dirty="0"/>
              <a:t>and matrix factorization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0134-5B3B-4F32-09F3-3422217ED91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69105" y="3171372"/>
            <a:ext cx="162075" cy="399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1F8FD8-2D74-BB13-E414-81A309EBFD37}"/>
              </a:ext>
            </a:extLst>
          </p:cNvPr>
          <p:cNvSpPr txBox="1">
            <a:spLocks/>
          </p:cNvSpPr>
          <p:nvPr/>
        </p:nvSpPr>
        <p:spPr>
          <a:xfrm>
            <a:off x="9250438" y="1949752"/>
            <a:ext cx="286899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Nonlinear model with </a:t>
            </a:r>
            <a:r>
              <a:rPr lang="en-US" sz="2600" b="1" dirty="0"/>
              <a:t>dense latent space </a:t>
            </a:r>
            <a:r>
              <a:rPr lang="en-US" sz="2600" dirty="0"/>
              <a:t>and neural network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4F904B-0CFD-B347-07D5-9C33FE70D48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624457" y="3086705"/>
            <a:ext cx="60476" cy="38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B9DB722-4B09-EBB3-004D-A69F9ACCD620}"/>
              </a:ext>
            </a:extLst>
          </p:cNvPr>
          <p:cNvSpPr txBox="1">
            <a:spLocks/>
          </p:cNvSpPr>
          <p:nvPr/>
        </p:nvSpPr>
        <p:spPr>
          <a:xfrm>
            <a:off x="3959979" y="2014966"/>
            <a:ext cx="4579257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Hybrid model </a:t>
            </a:r>
            <a:r>
              <a:rPr lang="en-US" sz="2600" dirty="0"/>
              <a:t>uses linear matrix factorization for sparse latent features and neural network for dense latent feature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3EA62-DB1D-CA89-292F-7DB9A107B16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907314" y="3151919"/>
            <a:ext cx="342294" cy="55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528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Wide and deep architecture, </a:t>
            </a:r>
            <a:r>
              <a:rPr lang="en-US" dirty="0">
                <a:ea typeface="Cambria Math" panose="02040503050406030204" pitchFamily="18" charset="0"/>
                <a:hlinkClick r:id="rId2"/>
              </a:rPr>
              <a:t>Chang, et. al., 2016</a:t>
            </a:r>
            <a:r>
              <a:rPr lang="en-US" dirty="0">
                <a:ea typeface="Cambria Math" panose="02040503050406030204" pitchFamily="18" charset="0"/>
              </a:rPr>
              <a:t>, has 2 stages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6AC39-DDA5-1FF1-7302-4747AED8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81" y="2346477"/>
            <a:ext cx="6601837" cy="36581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1CDF08-C31D-3963-2609-C6EA2722F59C}"/>
              </a:ext>
            </a:extLst>
          </p:cNvPr>
          <p:cNvSpPr txBox="1">
            <a:spLocks/>
          </p:cNvSpPr>
          <p:nvPr/>
        </p:nvSpPr>
        <p:spPr>
          <a:xfrm>
            <a:off x="502740" y="2184299"/>
            <a:ext cx="4579257" cy="1192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Retrieval stage </a:t>
            </a:r>
            <a:r>
              <a:rPr lang="en-US" sz="2600" dirty="0"/>
              <a:t>uses a hybrid of similarity search on query algorithms to generate candidates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A3686E-F1FE-7560-5921-090C19685824}"/>
              </a:ext>
            </a:extLst>
          </p:cNvPr>
          <p:cNvCxnSpPr>
            <a:cxnSpLocks/>
          </p:cNvCxnSpPr>
          <p:nvPr/>
        </p:nvCxnSpPr>
        <p:spPr>
          <a:xfrm>
            <a:off x="5099352" y="2767390"/>
            <a:ext cx="2699658" cy="11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BF567D-CEC8-3639-917C-8AE920721EC7}"/>
              </a:ext>
            </a:extLst>
          </p:cNvPr>
          <p:cNvSpPr txBox="1">
            <a:spLocks/>
          </p:cNvSpPr>
          <p:nvPr/>
        </p:nvSpPr>
        <p:spPr>
          <a:xfrm>
            <a:off x="672495" y="4506887"/>
            <a:ext cx="4579257" cy="933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Ranking stage </a:t>
            </a:r>
            <a:r>
              <a:rPr lang="en-US" sz="2600" dirty="0"/>
              <a:t>assigns positions (ranks) to items for presentation to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6059E-14E8-3553-0924-17F1A20B57F0}"/>
              </a:ext>
            </a:extLst>
          </p:cNvPr>
          <p:cNvCxnSpPr>
            <a:cxnSpLocks/>
          </p:cNvCxnSpPr>
          <p:nvPr/>
        </p:nvCxnSpPr>
        <p:spPr>
          <a:xfrm flipV="1">
            <a:off x="5251752" y="4460724"/>
            <a:ext cx="2779486" cy="438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8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Wide and Deep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0"/>
            <a:ext cx="10924648" cy="789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Wide and deep architecture, </a:t>
            </a:r>
            <a:r>
              <a:rPr lang="en-US" sz="3000" dirty="0">
                <a:ea typeface="Cambria Math" panose="02040503050406030204" pitchFamily="18" charset="0"/>
              </a:rPr>
              <a:t>Chang, et. al., 2016 accommodates both sparse categorical and dense numeric features 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741705" y="632916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Chang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6D66-21CE-1205-CC07-103124FA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540" y="2297392"/>
            <a:ext cx="7163670" cy="40317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E5C3A-F808-E741-1BE0-04F2C0EC2DA1}"/>
              </a:ext>
            </a:extLst>
          </p:cNvPr>
          <p:cNvSpPr txBox="1">
            <a:spLocks/>
          </p:cNvSpPr>
          <p:nvPr/>
        </p:nvSpPr>
        <p:spPr>
          <a:xfrm>
            <a:off x="438180" y="5229981"/>
            <a:ext cx="3630660" cy="90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Dense features </a:t>
            </a:r>
            <a:r>
              <a:rPr lang="en-US" sz="2600" dirty="0"/>
              <a:t>(e.g. numeric) features require no embedding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93192F-0894-3A57-E58D-840AAFA1C2A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068840" y="5268686"/>
            <a:ext cx="967617" cy="412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DF7E19-55A9-DD44-B7F0-9DC3B5EEE09C}"/>
              </a:ext>
            </a:extLst>
          </p:cNvPr>
          <p:cNvSpPr txBox="1">
            <a:spLocks/>
          </p:cNvSpPr>
          <p:nvPr/>
        </p:nvSpPr>
        <p:spPr>
          <a:xfrm>
            <a:off x="992142" y="3706998"/>
            <a:ext cx="3630660" cy="1136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Sparse features </a:t>
            </a:r>
            <a:r>
              <a:rPr lang="en-US" sz="2600" dirty="0"/>
              <a:t>(e.g. categorical) require dense embedding, or hashing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32CF3-3636-A799-7CAD-8B3F188F31D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22802" y="4275475"/>
            <a:ext cx="2552093" cy="400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379A6A-57E0-65F1-BD5D-521C80E70D1F}"/>
              </a:ext>
            </a:extLst>
          </p:cNvPr>
          <p:cNvSpPr txBox="1">
            <a:spLocks/>
          </p:cNvSpPr>
          <p:nvPr/>
        </p:nvSpPr>
        <p:spPr>
          <a:xfrm>
            <a:off x="992142" y="2494657"/>
            <a:ext cx="3630660" cy="656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Concatenated </a:t>
            </a:r>
            <a:r>
              <a:rPr lang="en-US" sz="2600" b="1" dirty="0" err="1"/>
              <a:t>emedding</a:t>
            </a:r>
            <a:r>
              <a:rPr lang="en-US" sz="2600" dirty="0"/>
              <a:t> encodes all features</a:t>
            </a:r>
            <a:endParaRPr lang="en-US" dirty="0"/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3C45ED-C6C3-520D-3628-039D322E990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622802" y="2822830"/>
            <a:ext cx="902303" cy="112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8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FDB2-A02B-AE80-6654-DEF42709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01E68E-84A9-CEE3-5888-24E451FD8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Adversarial and Poisoning Attacks </a:t>
            </a:r>
          </a:p>
        </p:txBody>
      </p:sp>
    </p:spTree>
    <p:extLst>
      <p:ext uri="{BB962C8B-B14F-4D97-AF65-F5344CB8AC3E}">
        <p14:creationId xmlns:p14="http://schemas.microsoft.com/office/powerpoint/2010/main" val="129342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A0AA-389C-FCEA-7F6B-7701297E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3DC4-5C77-EA11-7985-E41A7144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C7F7-5E10-76E7-4EA7-D592306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Resources for massively scalable recommenders</a:t>
            </a:r>
          </a:p>
          <a:p>
            <a:r>
              <a:rPr lang="en-US" dirty="0"/>
              <a:t>For examples of using graph recommender models at massive scale with Neo4j, see </a:t>
            </a:r>
            <a:r>
              <a:rPr lang="en-US" dirty="0">
                <a:hlinkClick r:id="rId2"/>
              </a:rPr>
              <a:t>Graph Powered Machine Learning, Alessandro Negro, Manning, 2021</a:t>
            </a:r>
            <a:r>
              <a:rPr lang="en-US" dirty="0"/>
              <a:t> </a:t>
            </a:r>
          </a:p>
          <a:p>
            <a:r>
              <a:rPr lang="en-US" dirty="0"/>
              <a:t>For an example of building scalable collaborative filtering and neural collaborative filtering recommenders in </a:t>
            </a:r>
            <a:r>
              <a:rPr lang="en-US" dirty="0" err="1"/>
              <a:t>Keras</a:t>
            </a:r>
            <a:r>
              <a:rPr lang="en-US" dirty="0"/>
              <a:t>, see </a:t>
            </a:r>
            <a:r>
              <a:rPr lang="en-US" dirty="0">
                <a:hlinkClick r:id="rId3"/>
              </a:rPr>
              <a:t>this example by Siddhartha Banerjee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Torch Rec system from Meta</a:t>
            </a:r>
            <a:r>
              <a:rPr lang="en-US" dirty="0"/>
              <a:t> supports building massive scale recommenders using </a:t>
            </a:r>
            <a:r>
              <a:rPr lang="en-US" dirty="0" err="1"/>
              <a:t>sharding</a:t>
            </a:r>
            <a:r>
              <a:rPr lang="en-US" dirty="0"/>
              <a:t> and embedding algorithms</a:t>
            </a:r>
          </a:p>
          <a:p>
            <a:r>
              <a:rPr lang="en-US" dirty="0">
                <a:hlinkClick r:id="rId5"/>
              </a:rPr>
              <a:t>Twitter’s recommender </a:t>
            </a:r>
            <a:r>
              <a:rPr lang="en-US" dirty="0"/>
              <a:t>uses a complex combination of NLP, social graph analysis and recommendation generation </a:t>
            </a:r>
          </a:p>
          <a:p>
            <a:r>
              <a:rPr lang="en-US" dirty="0"/>
              <a:t>A Grahm Jensen’s list of recommender system software can be found </a:t>
            </a:r>
            <a:r>
              <a:rPr lang="en-US" dirty="0">
                <a:hlinkClick r:id="rId6"/>
              </a:rPr>
              <a:t>here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05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E6225-7985-1D35-307A-91D53BD3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958-B240-8A48-666F-77511BDD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6DE5-FABA-270C-4036-38A368854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9732-0509-2762-919A-A08B363F4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BD3-ED1B-C6E2-2291-AC9B0049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3C4F-14E4-AF80-501A-8C2EED0C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b="1" dirty="0"/>
              <a:t>Adversarial attacks </a:t>
            </a:r>
            <a:r>
              <a:rPr lang="en-US" dirty="0"/>
              <a:t>temporarily manipulates input data to temporarily deceive the system </a:t>
            </a:r>
          </a:p>
          <a:p>
            <a:endParaRPr lang="en-US" dirty="0"/>
          </a:p>
          <a:p>
            <a:r>
              <a:rPr lang="en-US" b="1" dirty="0"/>
              <a:t>Poisoning attacks </a:t>
            </a:r>
            <a:r>
              <a:rPr lang="en-US" dirty="0"/>
              <a:t>inject carefully crafted data into the model’s training data to fundamentally change the model results   </a:t>
            </a:r>
          </a:p>
          <a:p>
            <a:pPr marL="0" indent="0">
              <a:buNone/>
            </a:pPr>
            <a:r>
              <a:rPr lang="en-US" sz="2200" dirty="0"/>
              <a:t>Illustration from </a:t>
            </a:r>
            <a:r>
              <a:rPr lang="en-US" sz="2200" dirty="0">
                <a:hlinkClick r:id="rId2"/>
              </a:rPr>
              <a:t>Nguyen, et. al., 2024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C4C249-95EA-CFDD-926D-89D835273B6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57766-6384-5280-2D43-5A894BF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34" y="2024968"/>
            <a:ext cx="6504295" cy="34668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3E90A4-BE4B-9DBC-62B9-6415CADCEA58}"/>
              </a:ext>
            </a:extLst>
          </p:cNvPr>
          <p:cNvCxnSpPr>
            <a:cxnSpLocks/>
          </p:cNvCxnSpPr>
          <p:nvPr/>
        </p:nvCxnSpPr>
        <p:spPr>
          <a:xfrm flipV="1">
            <a:off x="4887132" y="2438400"/>
            <a:ext cx="2546888" cy="98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6EC9C7-3977-7D3A-395C-97A43E08C85B}"/>
              </a:ext>
            </a:extLst>
          </p:cNvPr>
          <p:cNvCxnSpPr>
            <a:cxnSpLocks/>
          </p:cNvCxnSpPr>
          <p:nvPr/>
        </p:nvCxnSpPr>
        <p:spPr>
          <a:xfrm flipV="1">
            <a:off x="5036949" y="4613329"/>
            <a:ext cx="4153546" cy="49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173A-FFDD-C90F-7BD5-C8665CEE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CA3-6D91-B78E-5149-B55083FF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Attacks on Recommenders Attempt to Bias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55928-3682-0B6E-8358-9CAC0556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434"/>
            <a:ext cx="4481456" cy="500768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Nguyen, et. al., 2024 </a:t>
            </a:r>
            <a:r>
              <a:rPr lang="en-US" dirty="0"/>
              <a:t>have created a classification and nomenclature for poisoning attacks with dimensions</a:t>
            </a:r>
          </a:p>
          <a:p>
            <a:pPr lvl="1"/>
            <a:r>
              <a:rPr lang="en-US" dirty="0"/>
              <a:t>Attacker’s approach</a:t>
            </a:r>
          </a:p>
          <a:p>
            <a:pPr lvl="1"/>
            <a:r>
              <a:rPr lang="en-US" dirty="0"/>
              <a:t>Attacker’s capability</a:t>
            </a:r>
          </a:p>
          <a:p>
            <a:pPr lvl="1"/>
            <a:r>
              <a:rPr lang="en-US" dirty="0"/>
              <a:t>Attacker’s impact</a:t>
            </a:r>
          </a:p>
          <a:p>
            <a:pPr lvl="1"/>
            <a:r>
              <a:rPr lang="en-US" dirty="0"/>
              <a:t>Attacker’s goal</a:t>
            </a:r>
          </a:p>
          <a:p>
            <a:pPr lvl="1"/>
            <a:r>
              <a:rPr lang="en-US" dirty="0"/>
              <a:t>Attacker’s knowledge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C78151-62FC-3930-DABA-D7763A732973}"/>
              </a:ext>
            </a:extLst>
          </p:cNvPr>
          <p:cNvSpPr txBox="1">
            <a:spLocks/>
          </p:cNvSpPr>
          <p:nvPr/>
        </p:nvSpPr>
        <p:spPr>
          <a:xfrm>
            <a:off x="890196" y="986118"/>
            <a:ext cx="10631244" cy="62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complex paths for recommender poison attacks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3DEEA-8FEA-3791-0CE1-4E4F11FB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69" y="1457661"/>
            <a:ext cx="6540889" cy="53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E634-437A-FBCA-EC0C-5F655B0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D2F-B174-05AE-30EA-E41032D4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Growing Literature on Recommender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1450-4F3B-CAD5-9693-39306697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 review papers focus on poisoning attacks </a:t>
            </a:r>
            <a:endParaRPr lang="en-US" b="1" dirty="0"/>
          </a:p>
          <a:p>
            <a:r>
              <a:rPr lang="en-US" dirty="0">
                <a:hlinkClick r:id="rId2"/>
              </a:rPr>
              <a:t>Manipulating Recommender Systems: A Survey of Poisoning Attacks and Countermeasures, Nguyen, et. al., 2024</a:t>
            </a:r>
            <a:endParaRPr lang="en-US" dirty="0"/>
          </a:p>
          <a:p>
            <a:r>
              <a:rPr lang="en-US" dirty="0">
                <a:hlinkClick r:id="rId3"/>
              </a:rPr>
              <a:t>Poisoning Attacks against Recommender Systems: A Survey, Wang, et. al., 2024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00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E888-FCCB-E9AD-8027-BB7800C6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CA7644-89C5-0D0E-9606-F6248638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81" y="1784284"/>
            <a:ext cx="1118795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Advanced Neural Recommender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90965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9829-FD35-C47F-CAC9-8F2407B8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123-8B83-E825-2C38-DABA665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Neural Recommender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34AF-29E3-C042-4774-E18194A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Recently recommender system researchers have tried many paths </a:t>
            </a:r>
          </a:p>
          <a:p>
            <a:r>
              <a:rPr lang="en-US" dirty="0"/>
              <a:t>The introduction of neural recommenders has led to many improvements   </a:t>
            </a:r>
          </a:p>
          <a:p>
            <a:r>
              <a:rPr lang="en-US" dirty="0"/>
              <a:t>The </a:t>
            </a:r>
            <a:r>
              <a:rPr lang="en-US" b="1" dirty="0"/>
              <a:t>two-tower model </a:t>
            </a:r>
            <a:r>
              <a:rPr lang="en-US" dirty="0"/>
              <a:t>is now fairly standard</a:t>
            </a:r>
          </a:p>
          <a:p>
            <a:pPr lvl="1"/>
            <a:r>
              <a:rPr lang="en-US" b="1" dirty="0"/>
              <a:t>Query tower </a:t>
            </a:r>
            <a:r>
              <a:rPr lang="en-US" dirty="0"/>
              <a:t>embeds the user queries  </a:t>
            </a:r>
          </a:p>
          <a:p>
            <a:pPr lvl="1"/>
            <a:r>
              <a:rPr lang="en-US" b="1" dirty="0"/>
              <a:t>Item tower </a:t>
            </a:r>
            <a:r>
              <a:rPr lang="en-US" dirty="0"/>
              <a:t>embeds item features </a:t>
            </a:r>
          </a:p>
          <a:p>
            <a:r>
              <a:rPr lang="en-US" dirty="0"/>
              <a:t>Methods like </a:t>
            </a:r>
            <a:r>
              <a:rPr lang="en-US" b="1" dirty="0"/>
              <a:t>mixed negative sampling </a:t>
            </a:r>
            <a:r>
              <a:rPr lang="en-US" dirty="0"/>
              <a:t>reduce inherent negative sampling bias   </a:t>
            </a:r>
          </a:p>
          <a:p>
            <a:r>
              <a:rPr lang="en-US" b="1" dirty="0"/>
              <a:t>Ensemble recommenders </a:t>
            </a:r>
            <a:r>
              <a:rPr lang="en-US" dirty="0"/>
              <a:t>attempt to average out errors and reduce position bias using multiple approaches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Two-Tower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>
                <a:ea typeface="Cambria Math" panose="02040503050406030204" pitchFamily="18" charset="0"/>
              </a:rPr>
              <a:t>Two-tower architectures </a:t>
            </a:r>
            <a:r>
              <a:rPr lang="en-US" sz="3000" dirty="0">
                <a:ea typeface="Cambria Math" panose="02040503050406030204" pitchFamily="18" charset="0"/>
              </a:rPr>
              <a:t>are a prevalent in modern production recommenders </a:t>
            </a:r>
            <a:endParaRPr lang="en-US" sz="3000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FB8E33-434E-5119-0A04-E4465899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22" y="2430520"/>
            <a:ext cx="8020595" cy="314751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11BD1-87F7-45ED-B2C7-8CC81B12F5E3}"/>
              </a:ext>
            </a:extLst>
          </p:cNvPr>
          <p:cNvSpPr txBox="1">
            <a:spLocks/>
          </p:cNvSpPr>
          <p:nvPr/>
        </p:nvSpPr>
        <p:spPr>
          <a:xfrm>
            <a:off x="4226682" y="5657040"/>
            <a:ext cx="4227141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Query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9A4605-0FF1-237D-4CF2-10378161733B}"/>
              </a:ext>
            </a:extLst>
          </p:cNvPr>
          <p:cNvSpPr txBox="1">
            <a:spLocks/>
          </p:cNvSpPr>
          <p:nvPr/>
        </p:nvSpPr>
        <p:spPr>
          <a:xfrm>
            <a:off x="8581971" y="5657040"/>
            <a:ext cx="3025357" cy="501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tower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2789C-4164-5391-9AA5-BD37AF239348}"/>
              </a:ext>
            </a:extLst>
          </p:cNvPr>
          <p:cNvSpPr/>
          <p:nvPr/>
        </p:nvSpPr>
        <p:spPr>
          <a:xfrm>
            <a:off x="4023628" y="3690794"/>
            <a:ext cx="441574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54971-BDF1-3F3F-4FC8-7B988D9E8191}"/>
              </a:ext>
            </a:extLst>
          </p:cNvPr>
          <p:cNvSpPr/>
          <p:nvPr/>
        </p:nvSpPr>
        <p:spPr>
          <a:xfrm>
            <a:off x="8539684" y="3690794"/>
            <a:ext cx="3152172" cy="25406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457B84-EFF6-B2E3-C2F9-2C538885BCEE}"/>
              </a:ext>
            </a:extLst>
          </p:cNvPr>
          <p:cNvSpPr txBox="1">
            <a:spLocks/>
          </p:cNvSpPr>
          <p:nvPr/>
        </p:nvSpPr>
        <p:spPr>
          <a:xfrm>
            <a:off x="4088191" y="1968286"/>
            <a:ext cx="2903484" cy="456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User query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B76D944-D767-F99E-C3C6-60C9F410A0F7}"/>
              </a:ext>
            </a:extLst>
          </p:cNvPr>
          <p:cNvSpPr txBox="1">
            <a:spLocks/>
          </p:cNvSpPr>
          <p:nvPr/>
        </p:nvSpPr>
        <p:spPr>
          <a:xfrm>
            <a:off x="8962162" y="2006454"/>
            <a:ext cx="3142753" cy="36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</a:rPr>
              <a:t>Item feature embedding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B09BF8-2261-F01A-A53F-C23AF0531DD0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539933" y="2424465"/>
            <a:ext cx="127300" cy="95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C527FD-5F30-96AC-F554-A1D820733BD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9855053" y="2374122"/>
            <a:ext cx="678486" cy="9028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2CDEE8-701A-9281-DF4E-F27E35AE663D}"/>
              </a:ext>
            </a:extLst>
          </p:cNvPr>
          <p:cNvSpPr txBox="1">
            <a:spLocks/>
          </p:cNvSpPr>
          <p:nvPr/>
        </p:nvSpPr>
        <p:spPr>
          <a:xfrm>
            <a:off x="6340252" y="6323496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0CDABF-9E11-8061-BC79-52077ADC7078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51622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Architecture introduced by </a:t>
            </a:r>
            <a:r>
              <a:rPr lang="en-US" sz="2600" dirty="0">
                <a:hlinkClick r:id="rId4"/>
              </a:rPr>
              <a:t>Zhao, et. al, 2019</a:t>
            </a:r>
            <a:r>
              <a:rPr lang="en-US" sz="2600" dirty="0"/>
              <a:t>, for Google Play</a:t>
            </a:r>
          </a:p>
          <a:p>
            <a:r>
              <a:rPr lang="en-US" sz="2600" dirty="0"/>
              <a:t>Example, proposed by </a:t>
            </a:r>
            <a:r>
              <a:rPr lang="en-US" sz="2400" dirty="0">
                <a:ea typeface="Cambria Math" panose="02040503050406030204" pitchFamily="18" charset="0"/>
                <a:hlinkClick r:id="rId3"/>
              </a:rPr>
              <a:t>Yang et. al., 2020</a:t>
            </a:r>
            <a:r>
              <a:rPr lang="en-US" sz="2600" dirty="0"/>
              <a:t> of Google Research</a:t>
            </a:r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 animBg="1"/>
      <p:bldP spid="25" grpId="0" animBg="1"/>
      <p:bldP spid="26" grpId="0"/>
      <p:bldP spid="27" grpId="0"/>
      <p:bldP spid="3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Sampling Bias Affects Recommender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negative sampling bias</a:t>
            </a:r>
            <a:r>
              <a:rPr lang="en-US" dirty="0"/>
              <a:t>   </a:t>
            </a:r>
          </a:p>
          <a:p>
            <a:r>
              <a:rPr lang="en-US" dirty="0"/>
              <a:t>We only get feedback about actions users take</a:t>
            </a:r>
          </a:p>
          <a:p>
            <a:pPr lvl="1"/>
            <a:r>
              <a:rPr lang="en-US" dirty="0"/>
              <a:t>Never know why users do not take action</a:t>
            </a:r>
          </a:p>
          <a:p>
            <a:pPr lvl="1"/>
            <a:r>
              <a:rPr lang="en-US" dirty="0"/>
              <a:t>Only have positive results (clicks)  </a:t>
            </a:r>
          </a:p>
          <a:p>
            <a:r>
              <a:rPr lang="en-US" dirty="0"/>
              <a:t>Example: consider a model with only binary response for an app store:</a:t>
            </a:r>
          </a:p>
          <a:p>
            <a:pPr lvl="1"/>
            <a:r>
              <a:rPr lang="en-US" dirty="0"/>
              <a:t>Value is 1 if user downloaded an app</a:t>
            </a:r>
          </a:p>
          <a:p>
            <a:pPr lvl="1"/>
            <a:r>
              <a:rPr lang="en-US" dirty="0"/>
              <a:t>Value is 0 if user did not download the app</a:t>
            </a:r>
          </a:p>
          <a:p>
            <a:pPr lvl="1"/>
            <a:r>
              <a:rPr lang="en-US" dirty="0"/>
              <a:t>If 1, we do not know if the user liked the app or not</a:t>
            </a:r>
          </a:p>
          <a:p>
            <a:pPr lvl="1"/>
            <a:r>
              <a:rPr lang="en-US" dirty="0"/>
              <a:t>If 0, we do not know if user did not want the app or never knew of its existence</a:t>
            </a:r>
          </a:p>
          <a:p>
            <a:r>
              <a:rPr lang="en-US" b="1" dirty="0"/>
              <a:t>Position bias</a:t>
            </a:r>
            <a:r>
              <a:rPr lang="en-US" dirty="0"/>
              <a:t> arises from negative sampling bias </a:t>
            </a:r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(MNS)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5072-FC37-48D9-FD0A-09A6DCD6DBEF}"/>
              </a:ext>
            </a:extLst>
          </p:cNvPr>
          <p:cNvSpPr txBox="1"/>
          <p:nvPr/>
        </p:nvSpPr>
        <p:spPr>
          <a:xfrm>
            <a:off x="502740" y="2105559"/>
            <a:ext cx="54916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MNS adds a uniformly sampled stream of negative samples from the entire catalog (corpus)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Embeddings of additional negative samples are appended to item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negative sample of size 2-3 x positive samples reduces negative sampling bias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>
            <a:off x="5050971" y="3793067"/>
            <a:ext cx="3086705" cy="159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26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>
                <a:ea typeface="Cambria Math" panose="02040503050406030204" pitchFamily="18" charset="0"/>
                <a:hlinkClick r:id="rId2"/>
              </a:rPr>
              <a:t>Yang, et. al., 2020 </a:t>
            </a:r>
            <a:r>
              <a:rPr lang="en-US" sz="3000" dirty="0">
                <a:ea typeface="Cambria Math" panose="02040503050406030204" pitchFamily="18" charset="0"/>
              </a:rPr>
              <a:t>introduced mixed negative sampling (NMS) for dealing with the negative sampling bias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235F7-5AD2-91E2-EB18-CE5270C9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01" y="2152952"/>
            <a:ext cx="5988515" cy="40931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ADA72A-6E79-89D0-219F-E60742CE5072}"/>
              </a:ext>
            </a:extLst>
          </p:cNvPr>
          <p:cNvSpPr txBox="1">
            <a:spLocks/>
          </p:cNvSpPr>
          <p:nvPr/>
        </p:nvSpPr>
        <p:spPr>
          <a:xfrm>
            <a:off x="8352900" y="6246087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Yang et. al., 2020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/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log-loss function is: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sup>
                                      </m:s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d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200" b="0" dirty="0"/>
              </a:p>
              <a:p>
                <a:r>
                  <a:rPr lang="en-US" sz="2200" dirty="0"/>
                  <a:t>With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item candidate embedding dimensions 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200" dirty="0"/>
                  <a:t> negative sample embedding dimensions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dot product between query embedding and item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, sampling weight for sampling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95072-FC37-48D9-FD0A-09A6DCD6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0" y="2105559"/>
                <a:ext cx="5491660" cy="4155368"/>
              </a:xfrm>
              <a:prstGeom prst="rect">
                <a:avLst/>
              </a:prstGeom>
              <a:blipFill>
                <a:blip r:embed="rId4"/>
                <a:stretch>
                  <a:fillRect l="-1443" t="-880" r="-222"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7B361-4A3E-8D2F-FE1B-0A03B1C5FE5E}"/>
              </a:ext>
            </a:extLst>
          </p:cNvPr>
          <p:cNvCxnSpPr>
            <a:cxnSpLocks/>
          </p:cNvCxnSpPr>
          <p:nvPr/>
        </p:nvCxnSpPr>
        <p:spPr>
          <a:xfrm flipV="1">
            <a:off x="5799350" y="3429000"/>
            <a:ext cx="2391131" cy="48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9F5C8-93A5-96AB-E2F6-1B52A85A71D5}"/>
              </a:ext>
            </a:extLst>
          </p:cNvPr>
          <p:cNvCxnSpPr>
            <a:cxnSpLocks/>
          </p:cNvCxnSpPr>
          <p:nvPr/>
        </p:nvCxnSpPr>
        <p:spPr>
          <a:xfrm flipV="1">
            <a:off x="4826272" y="3833634"/>
            <a:ext cx="3413108" cy="420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752-4951-9447-294D-596F741F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36AE2-FE09-E5AE-1E7D-684B27B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96A-9024-9E12-3F11-F5BBB97A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a growing list of recommender datasets</a:t>
            </a:r>
          </a:p>
          <a:p>
            <a:r>
              <a:rPr lang="en-US" dirty="0">
                <a:hlinkClick r:id="rId2"/>
              </a:rPr>
              <a:t>GitHub site with links to multiple other sites</a:t>
            </a:r>
            <a:endParaRPr lang="en-US" dirty="0"/>
          </a:p>
          <a:p>
            <a:r>
              <a:rPr lang="en-US" dirty="0">
                <a:hlinkClick r:id="rId3"/>
              </a:rPr>
              <a:t>Page with recommender dataset on Papers with Code</a:t>
            </a:r>
            <a:endParaRPr lang="en-US" dirty="0"/>
          </a:p>
          <a:p>
            <a:r>
              <a:rPr lang="en-US" dirty="0">
                <a:hlinkClick r:id="rId4"/>
              </a:rPr>
              <a:t>List of recommender datasets on Kagel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Grahm Jensen curates a </a:t>
            </a:r>
            <a:r>
              <a:rPr lang="en-US" dirty="0">
                <a:hlinkClick r:id="rId5"/>
              </a:rPr>
              <a:t>directory of recommender software packages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1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E081D-E742-E003-F545-07DBBAD7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C6DE-38B6-BDFB-9A0E-BCABD313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Position Bias Reduces Recommender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0A00-6E24-31CB-3A5A-8BBF9CD8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Click probability depends on the position </a:t>
            </a:r>
            <a:r>
              <a:rPr lang="en-US" dirty="0"/>
              <a:t>in the search results </a:t>
            </a:r>
          </a:p>
          <a:p>
            <a:r>
              <a:rPr lang="en-US" dirty="0"/>
              <a:t>Items in the tail suffer </a:t>
            </a:r>
            <a:r>
              <a:rPr lang="en-US" b="1" dirty="0"/>
              <a:t>position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Users typically do not see choices far down the list </a:t>
            </a:r>
          </a:p>
          <a:p>
            <a:pPr lvl="1"/>
            <a:r>
              <a:rPr lang="en-US" dirty="0"/>
              <a:t>We never know the probability of click through for some items</a:t>
            </a:r>
          </a:p>
          <a:p>
            <a:r>
              <a:rPr lang="en-US" dirty="0"/>
              <a:t>Popularity of the top items in the list is biased upward by frequent clicks</a:t>
            </a:r>
          </a:p>
          <a:p>
            <a:pPr lvl="1"/>
            <a:r>
              <a:rPr lang="en-US" dirty="0"/>
              <a:t>Bias propagates to new recommendation lists, increasing subsequent bias</a:t>
            </a:r>
          </a:p>
          <a:p>
            <a:r>
              <a:rPr lang="en-US" dirty="0"/>
              <a:t>Position bias leads to negative sampling bias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Meta’s </a:t>
            </a:r>
            <a:r>
              <a:rPr lang="en-US" b="1" dirty="0">
                <a:hlinkClick r:id="rId2"/>
              </a:rPr>
              <a:t>DHEN deep and hierarchical ensemble recommender</a:t>
            </a:r>
            <a:r>
              <a:rPr lang="en-US" dirty="0">
                <a:hlinkClick r:id="rId2"/>
              </a:rPr>
              <a:t>, Zhang, et, al,2022</a:t>
            </a:r>
            <a:r>
              <a:rPr lang="en-US" dirty="0"/>
              <a:t>,</a:t>
            </a:r>
            <a:r>
              <a:rPr lang="en-US" dirty="0">
                <a:ea typeface="Cambria Math" panose="02040503050406030204" pitchFamily="18" charset="0"/>
              </a:rPr>
              <a:t> uses multiple similarity search algorithms in a two-stage, two-tower, architecture  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39DF6-2FC7-1D5D-336F-5B577755F679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Zhang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0C65-F4D2-1CA1-4F7F-F4012B78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80" y="2559352"/>
            <a:ext cx="8048922" cy="38151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05028F-B5CA-2E9F-2883-5E6BF5A7CF5D}"/>
              </a:ext>
            </a:extLst>
          </p:cNvPr>
          <p:cNvSpPr txBox="1">
            <a:spLocks/>
          </p:cNvSpPr>
          <p:nvPr/>
        </p:nvSpPr>
        <p:spPr>
          <a:xfrm>
            <a:off x="502740" y="2424465"/>
            <a:ext cx="3241946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DEHN </a:t>
            </a:r>
            <a:r>
              <a:rPr lang="en-US" sz="2600" dirty="0"/>
              <a:t>architecture uses a hierarchy of several models for interactions for features in an embedding space</a:t>
            </a:r>
          </a:p>
          <a:p>
            <a:r>
              <a:rPr lang="en-US" sz="2600" dirty="0"/>
              <a:t>An NVIDIA team of </a:t>
            </a:r>
            <a:r>
              <a:rPr lang="en-US" sz="2400" dirty="0" err="1">
                <a:hlinkClick r:id="rId4"/>
              </a:rPr>
              <a:t>Schifferer</a:t>
            </a:r>
            <a:r>
              <a:rPr lang="en-US" sz="2400" dirty="0">
                <a:hlinkClick r:id="rId4"/>
              </a:rPr>
              <a:t>, et. al,. 2022 </a:t>
            </a:r>
            <a:r>
              <a:rPr lang="en-US" sz="2400" dirty="0"/>
              <a:t>use a similar </a:t>
            </a:r>
            <a:r>
              <a:rPr lang="en-US" sz="2400" dirty="0" err="1"/>
              <a:t>apprach</a:t>
            </a:r>
            <a:endParaRPr lang="en-US" sz="2600" dirty="0"/>
          </a:p>
          <a:p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8AAE-C3C2-70EF-A02E-DD816F9D5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1874-997A-9C9F-B0DE-36D11EA2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8247-8DE5-683F-B5DB-E898CE49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649389-DEE3-1702-2433-452A6962635B}"/>
              </a:ext>
            </a:extLst>
          </p:cNvPr>
          <p:cNvSpPr txBox="1">
            <a:spLocks/>
          </p:cNvSpPr>
          <p:nvPr/>
        </p:nvSpPr>
        <p:spPr>
          <a:xfrm>
            <a:off x="7499800" y="65305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AFBB39-8535-603A-8DCB-A66CAC372637}"/>
              </a:ext>
            </a:extLst>
          </p:cNvPr>
          <p:cNvSpPr txBox="1">
            <a:spLocks/>
          </p:cNvSpPr>
          <p:nvPr/>
        </p:nvSpPr>
        <p:spPr>
          <a:xfrm>
            <a:off x="502739" y="2424465"/>
            <a:ext cx="5655253" cy="381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</a:t>
            </a:r>
          </a:p>
          <a:p>
            <a:r>
              <a:rPr lang="en-US" sz="2600" b="1" dirty="0"/>
              <a:t>Observation tower </a:t>
            </a:r>
            <a:r>
              <a:rPr lang="en-US" sz="2600" dirty="0"/>
              <a:t>computes </a:t>
            </a:r>
            <a:r>
              <a:rPr lang="en-US" sz="2600" b="1" dirty="0"/>
              <a:t>position bias adjustment</a:t>
            </a:r>
            <a:r>
              <a:rPr lang="en-US" sz="2600" dirty="0"/>
              <a:t> </a:t>
            </a:r>
          </a:p>
          <a:p>
            <a:pPr lvl="1"/>
            <a:r>
              <a:rPr lang="en-US" dirty="0"/>
              <a:t>Uses log information on user behavior and context</a:t>
            </a:r>
          </a:p>
          <a:p>
            <a:pPr lvl="1"/>
            <a:r>
              <a:rPr lang="en-US" dirty="0"/>
              <a:t>Adjusts ranking to limit position bias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9C411-B6DB-FEBD-BA76-3AD0CCD4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73" y="2060566"/>
            <a:ext cx="5031327" cy="44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34C22-4188-0602-76B9-2CE0EB3F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DBD5-6954-3171-C616-F04B50AF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BB4B-94DA-F02F-9151-F64430043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30A8D8-BE54-24C2-28EE-F10635B0F792}"/>
              </a:ext>
            </a:extLst>
          </p:cNvPr>
          <p:cNvSpPr txBox="1">
            <a:spLocks/>
          </p:cNvSpPr>
          <p:nvPr/>
        </p:nvSpPr>
        <p:spPr>
          <a:xfrm>
            <a:off x="8967488" y="3821873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88A1F-9B19-556D-FA09-21D86AB8EC07}"/>
              </a:ext>
            </a:extLst>
          </p:cNvPr>
          <p:cNvSpPr txBox="1">
            <a:spLocks/>
          </p:cNvSpPr>
          <p:nvPr/>
        </p:nvSpPr>
        <p:spPr>
          <a:xfrm>
            <a:off x="502740" y="2230362"/>
            <a:ext cx="5655253" cy="12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Relevance tower</a:t>
            </a:r>
            <a:r>
              <a:rPr lang="en-US" sz="2600" dirty="0"/>
              <a:t> performs </a:t>
            </a:r>
            <a:r>
              <a:rPr lang="en-US" sz="2600" b="1" dirty="0"/>
              <a:t>similarity search</a:t>
            </a:r>
            <a:r>
              <a:rPr lang="en-US" sz="2600" dirty="0"/>
              <a:t> on items and/or users assuming independence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071A9D-BCD4-B79E-1872-32DD6D7693BC}"/>
              </a:ext>
            </a:extLst>
          </p:cNvPr>
          <p:cNvSpPr txBox="1">
            <a:spLocks/>
          </p:cNvSpPr>
          <p:nvPr/>
        </p:nvSpPr>
        <p:spPr>
          <a:xfrm>
            <a:off x="6456670" y="2230361"/>
            <a:ext cx="5655253" cy="1096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But user </a:t>
            </a:r>
            <a:r>
              <a:rPr lang="en-US" sz="2600" b="1" dirty="0"/>
              <a:t>actions are not independent of position </a:t>
            </a:r>
            <a:r>
              <a:rPr lang="en-US" sz="2600" dirty="0"/>
              <a:t>with a causal relationship!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EB672-B72E-93A1-8A0F-6BF1D59A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834" y="3317164"/>
            <a:ext cx="5615493" cy="347527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71F78D-D0E3-F5C3-654F-89044299DDE3}"/>
              </a:ext>
            </a:extLst>
          </p:cNvPr>
          <p:cNvCxnSpPr>
            <a:cxnSpLocks/>
          </p:cNvCxnSpPr>
          <p:nvPr/>
        </p:nvCxnSpPr>
        <p:spPr>
          <a:xfrm flipH="1">
            <a:off x="7395882" y="3033656"/>
            <a:ext cx="1436146" cy="157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F16A4-C8F7-8E0D-7078-6EE0739D8D62}"/>
              </a:ext>
            </a:extLst>
          </p:cNvPr>
          <p:cNvCxnSpPr>
            <a:cxnSpLocks/>
          </p:cNvCxnSpPr>
          <p:nvPr/>
        </p:nvCxnSpPr>
        <p:spPr>
          <a:xfrm>
            <a:off x="2926080" y="3130475"/>
            <a:ext cx="457200" cy="298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55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AC68-21B8-190E-C2AF-D767300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2651-6882-3177-0A0E-E799C778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/>
              <a:t>DHEN, Deep and Hierarchical Ensemble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FF78-E5A7-8A93-00AB-9726BF03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105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Zang, et. al., 2022</a:t>
            </a:r>
            <a:r>
              <a:rPr lang="en-US" dirty="0">
                <a:ea typeface="Cambria Math" panose="02040503050406030204" pitchFamily="18" charset="0"/>
              </a:rPr>
              <a:t>, explore the causal relationship between the position tower and the relevance tower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5B785B-C2F9-C196-0E35-BCF78A83D9FF}"/>
              </a:ext>
            </a:extLst>
          </p:cNvPr>
          <p:cNvSpPr txBox="1">
            <a:spLocks/>
          </p:cNvSpPr>
          <p:nvPr/>
        </p:nvSpPr>
        <p:spPr>
          <a:xfrm>
            <a:off x="6823041" y="649287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Zang et. al., 2022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Zang, et. al., propose adding an </a:t>
                </a:r>
                <a:r>
                  <a:rPr lang="en-US" b="1" dirty="0"/>
                  <a:t>adversarial label </a:t>
                </a:r>
                <a:r>
                  <a:rPr lang="en-US" dirty="0"/>
                  <a:t>to the model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reverse gradient </a:t>
                </a:r>
                <a:r>
                  <a:rPr lang="en-US" dirty="0"/>
                  <a:t>is backpropagated into the position adjustment of the observation tower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learning rate hyperparameter</a:t>
                </a:r>
              </a:p>
              <a:p>
                <a:r>
                  <a:rPr lang="en-US" dirty="0"/>
                  <a:t>Provides </a:t>
                </a:r>
                <a:r>
                  <a:rPr lang="en-US" b="1" dirty="0"/>
                  <a:t>unbiased learning to rank (ULTR) algorithm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4C8BB18-9FB9-68D1-F178-231B57C5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86" y="2472893"/>
                <a:ext cx="5655253" cy="3815151"/>
              </a:xfrm>
              <a:prstGeom prst="rect">
                <a:avLst/>
              </a:prstGeom>
              <a:blipFill>
                <a:blip r:embed="rId3"/>
                <a:stretch>
                  <a:fillRect l="-1940" t="-2716" r="-754" b="-4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23595-2883-C157-81FB-D2943A41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" y="2123268"/>
            <a:ext cx="6208966" cy="45710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D0854-E198-331E-3759-410636D645A4}"/>
              </a:ext>
            </a:extLst>
          </p:cNvPr>
          <p:cNvCxnSpPr>
            <a:cxnSpLocks/>
          </p:cNvCxnSpPr>
          <p:nvPr/>
        </p:nvCxnSpPr>
        <p:spPr>
          <a:xfrm flipH="1" flipV="1">
            <a:off x="4742481" y="2645044"/>
            <a:ext cx="1488705" cy="5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127AA8-0467-4E95-5C7C-9EB7F5265BA0}"/>
              </a:ext>
            </a:extLst>
          </p:cNvPr>
          <p:cNvCxnSpPr>
            <a:cxnSpLocks/>
          </p:cNvCxnSpPr>
          <p:nvPr/>
        </p:nvCxnSpPr>
        <p:spPr>
          <a:xfrm flipH="1" flipV="1">
            <a:off x="4954292" y="3042834"/>
            <a:ext cx="1355760" cy="532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748995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r>
              <a:rPr lang="en-US" dirty="0"/>
              <a:t>Online catalogs have a long tail</a:t>
            </a:r>
          </a:p>
          <a:p>
            <a:pPr lvl="1"/>
            <a:r>
              <a:rPr lang="en-US" dirty="0"/>
              <a:t>Many rarely purchased and reviewed items</a:t>
            </a:r>
          </a:p>
          <a:p>
            <a:pPr lvl="1"/>
            <a:r>
              <a:rPr lang="en-US" dirty="0"/>
              <a:t>Users will not find items in the tail without a recommender</a:t>
            </a:r>
          </a:p>
          <a:p>
            <a:r>
              <a:rPr lang="en-US" dirty="0"/>
              <a:t>Recommender algorithms connect users with items</a:t>
            </a:r>
          </a:p>
          <a:p>
            <a:r>
              <a:rPr lang="en-US" dirty="0"/>
              <a:t>Creating a good recommender algorithm for the real-world is hard!</a:t>
            </a:r>
          </a:p>
          <a:p>
            <a:pPr lvl="1"/>
            <a:r>
              <a:rPr lang="en-US" dirty="0"/>
              <a:t>People have complex and variable behavior</a:t>
            </a:r>
          </a:p>
          <a:p>
            <a:pPr lvl="1"/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Biases from position and negative sampling </a:t>
            </a:r>
          </a:p>
          <a:p>
            <a:pPr lvl="1"/>
            <a:r>
              <a:rPr lang="en-US" dirty="0"/>
              <a:t>Attacks on recommenders a growing problem </a:t>
            </a:r>
          </a:p>
          <a:p>
            <a:pPr lvl="1"/>
            <a:r>
              <a:rPr lang="en-US" dirty="0"/>
              <a:t>Cold start problem for new items</a:t>
            </a:r>
          </a:p>
          <a:p>
            <a:pPr lvl="1"/>
            <a:r>
              <a:rPr lang="en-US" dirty="0"/>
              <a:t>Cold start problem for new users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4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Similarity search to find items with common properties</a:t>
            </a:r>
          </a:p>
          <a:p>
            <a:pPr lvl="1"/>
            <a:r>
              <a:rPr lang="en-US" dirty="0"/>
              <a:t>Related to frequent item set algorithms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similarity between items and between users</a:t>
            </a:r>
          </a:p>
          <a:p>
            <a:pPr lvl="1"/>
            <a:r>
              <a:rPr lang="en-US" dirty="0"/>
              <a:t>Widely used algorithms</a:t>
            </a:r>
          </a:p>
          <a:p>
            <a:pPr lvl="1"/>
            <a:r>
              <a:rPr lang="en-US" dirty="0"/>
              <a:t>Can be unsupervised or supervised </a:t>
            </a:r>
          </a:p>
          <a:p>
            <a:pPr lvl="1"/>
            <a:r>
              <a:rPr lang="en-US" dirty="0"/>
              <a:t>Linear and nonlinear (neural) algorithms widely employed</a:t>
            </a:r>
          </a:p>
          <a:p>
            <a:pPr lvl="1"/>
            <a:r>
              <a:rPr lang="en-US" dirty="0"/>
              <a:t>Has cold-start problem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30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Latent factor methods</a:t>
                </a:r>
                <a:r>
                  <a:rPr lang="en-US" dirty="0"/>
                  <a:t> are powerful models</a:t>
                </a:r>
              </a:p>
              <a:p>
                <a:r>
                  <a:rPr lang="en-US" dirty="0"/>
                  <a:t>Decompose utility matrix into item and user latent factors, PQ</a:t>
                </a:r>
                <a:r>
                  <a:rPr lang="en-US" baseline="30000" dirty="0"/>
                  <a:t>T</a:t>
                </a:r>
              </a:p>
              <a:p>
                <a:pPr lvl="1"/>
                <a:r>
                  <a:rPr lang="en-US" dirty="0"/>
                  <a:t>Efficiently learn factor weights with SGD </a:t>
                </a:r>
              </a:p>
              <a:p>
                <a:pPr lvl="1"/>
                <a:r>
                  <a:rPr lang="en-US" dirty="0"/>
                  <a:t>Predict missing ratings by product PQ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Improve with baseline functions</a:t>
                </a:r>
              </a:p>
              <a:p>
                <a:pPr lvl="1"/>
                <a:r>
                  <a:rPr lang="en-US" dirty="0"/>
                  <a:t>Average rating</a:t>
                </a:r>
              </a:p>
              <a:p>
                <a:pPr lvl="1"/>
                <a:r>
                  <a:rPr lang="en-US" dirty="0"/>
                  <a:t>Average user rating</a:t>
                </a:r>
              </a:p>
              <a:p>
                <a:pPr lvl="1"/>
                <a:r>
                  <a:rPr lang="en-US" dirty="0"/>
                  <a:t>Average item rating</a:t>
                </a:r>
              </a:p>
              <a:p>
                <a:r>
                  <a:rPr lang="en-US" dirty="0"/>
                  <a:t>Evaluate recommenders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@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perform cross validation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8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Generating Recommendations is Hard!</a:t>
            </a:r>
          </a:p>
        </p:txBody>
      </p:sp>
    </p:spTree>
    <p:extLst>
      <p:ext uri="{BB962C8B-B14F-4D97-AF65-F5344CB8AC3E}">
        <p14:creationId xmlns:p14="http://schemas.microsoft.com/office/powerpoint/2010/main" val="231933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Creating a good recommender algorithm for the real-world is hard!</a:t>
            </a:r>
          </a:p>
          <a:p>
            <a:r>
              <a:rPr lang="en-US" dirty="0"/>
              <a:t>We do not have purchase information on new users or new items – </a:t>
            </a:r>
          </a:p>
          <a:p>
            <a:pPr lvl="1"/>
            <a:r>
              <a:rPr lang="en-US" b="1" dirty="0"/>
              <a:t>The cold-start problem!</a:t>
            </a:r>
          </a:p>
          <a:p>
            <a:r>
              <a:rPr lang="en-US" dirty="0"/>
              <a:t>Human users have </a:t>
            </a:r>
            <a:r>
              <a:rPr lang="en-US" b="1" dirty="0"/>
              <a:t>variable behavior</a:t>
            </a:r>
          </a:p>
          <a:p>
            <a:r>
              <a:rPr lang="en-US" dirty="0"/>
              <a:t>Naïve solutions do not address long-tail</a:t>
            </a:r>
          </a:p>
          <a:p>
            <a:pPr lvl="1"/>
            <a:r>
              <a:rPr lang="en-US" b="1" dirty="0"/>
              <a:t>Negative sampling bias </a:t>
            </a:r>
            <a:r>
              <a:rPr lang="en-US" dirty="0"/>
              <a:t>– Never collect samples when </a:t>
            </a:r>
            <a:r>
              <a:rPr lang="en-US" b="1" dirty="0"/>
              <a:t>user does not take action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Position bias </a:t>
            </a:r>
            <a:r>
              <a:rPr lang="en-US" dirty="0"/>
              <a:t>– </a:t>
            </a:r>
            <a:r>
              <a:rPr lang="en-US" b="1" dirty="0"/>
              <a:t>Users typically only see top few items </a:t>
            </a:r>
            <a:r>
              <a:rPr lang="en-US" dirty="0"/>
              <a:t>on recommendation list </a:t>
            </a:r>
          </a:p>
          <a:p>
            <a:pPr lvl="1"/>
            <a:r>
              <a:rPr lang="en-US" dirty="0"/>
              <a:t>These biases are strongly interdependent!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Cold start problems </a:t>
            </a:r>
            <a:r>
              <a:rPr lang="en-US" dirty="0"/>
              <a:t>limit predictions from recommenders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or rarely purchased items</a:t>
            </a:r>
          </a:p>
          <a:p>
            <a:pPr lvl="1"/>
            <a:r>
              <a:rPr lang="en-US" dirty="0"/>
              <a:t>New items are constantly added to digital catalogs  </a:t>
            </a:r>
          </a:p>
          <a:p>
            <a:pPr lvl="1"/>
            <a:r>
              <a:rPr lang="en-US" dirty="0"/>
              <a:t>No reviews</a:t>
            </a:r>
          </a:p>
          <a:p>
            <a:pPr lvl="1"/>
            <a:r>
              <a:rPr lang="en-US" dirty="0"/>
              <a:t>No purchase history</a:t>
            </a:r>
          </a:p>
          <a:p>
            <a:pPr lvl="1"/>
            <a:r>
              <a:rPr lang="en-US" dirty="0"/>
              <a:t>Must rely on </a:t>
            </a:r>
            <a:r>
              <a:rPr lang="en-US" b="1" dirty="0"/>
              <a:t>item similarity</a:t>
            </a:r>
          </a:p>
          <a:p>
            <a:r>
              <a:rPr lang="en-US" dirty="0"/>
              <a:t>Cold start problem for </a:t>
            </a:r>
            <a:r>
              <a:rPr lang="en-US" b="1" dirty="0"/>
              <a:t>new users</a:t>
            </a:r>
          </a:p>
          <a:p>
            <a:pPr lvl="1"/>
            <a:r>
              <a:rPr lang="en-US" dirty="0"/>
              <a:t>No or few reviews or purchases</a:t>
            </a:r>
          </a:p>
          <a:p>
            <a:pPr lvl="1"/>
            <a:r>
              <a:rPr lang="en-US" dirty="0"/>
              <a:t>Similarity measures can be limited – little or no profile information</a:t>
            </a:r>
          </a:p>
          <a:p>
            <a:pPr lvl="1"/>
            <a:r>
              <a:rPr lang="en-US" dirty="0"/>
              <a:t>Must rely on other approaches – frequent item set 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User behavior </a:t>
            </a:r>
            <a:r>
              <a:rPr lang="en-US" dirty="0"/>
              <a:t>limits recommender predictions</a:t>
            </a:r>
          </a:p>
          <a:p>
            <a:r>
              <a:rPr lang="en-US" dirty="0"/>
              <a:t>People have complex behavior</a:t>
            </a:r>
          </a:p>
          <a:p>
            <a:pPr lvl="1"/>
            <a:r>
              <a:rPr lang="en-US" dirty="0"/>
              <a:t>Have variable taste – may change mind what they are looking for</a:t>
            </a:r>
          </a:p>
          <a:p>
            <a:pPr lvl="1"/>
            <a:r>
              <a:rPr lang="en-US" dirty="0"/>
              <a:t>May have multiple interests – e.g. user may want both classic country and baroque music</a:t>
            </a:r>
          </a:p>
          <a:p>
            <a:pPr lvl="1"/>
            <a:r>
              <a:rPr lang="en-US" dirty="0"/>
              <a:t>More than one person accessing user account – e.g. a family</a:t>
            </a:r>
          </a:p>
          <a:p>
            <a:r>
              <a:rPr lang="en-US" dirty="0"/>
              <a:t>User ratings are not constant with time</a:t>
            </a:r>
          </a:p>
          <a:p>
            <a:pPr lvl="1"/>
            <a:r>
              <a:rPr lang="en-US" dirty="0"/>
              <a:t>Average rating of movies increases with time from release</a:t>
            </a:r>
          </a:p>
          <a:p>
            <a:pPr lvl="1"/>
            <a:r>
              <a:rPr lang="en-US" dirty="0"/>
              <a:t>Game ratings decline with time from release</a:t>
            </a:r>
          </a:p>
          <a:p>
            <a:pPr lvl="1"/>
            <a:r>
              <a:rPr lang="en-US" dirty="0"/>
              <a:t>Fad products come and go quickly over time 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Data quality often limits recommender performance more than algorithm choice!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C0265-2875-E0E1-055D-AF87AA15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0B46-1E03-F916-8987-5180463A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7E91-0FF9-7F8B-9124-9D14B29D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recommendations depend on </a:t>
            </a:r>
            <a:r>
              <a:rPr lang="en-US" b="1" dirty="0"/>
              <a:t>user context</a:t>
            </a:r>
          </a:p>
          <a:p>
            <a:r>
              <a:rPr lang="en-US" dirty="0"/>
              <a:t>Example: the music the user wants to hear depends on time of day    </a:t>
            </a:r>
          </a:p>
          <a:p>
            <a:r>
              <a:rPr lang="en-US" dirty="0"/>
              <a:t>Example: Travel recommendations depend on the nature of the trip, business, vacation, etc.   </a:t>
            </a:r>
          </a:p>
          <a:p>
            <a:r>
              <a:rPr lang="en-US" dirty="0"/>
              <a:t>Context can be ambiguous</a:t>
            </a:r>
          </a:p>
          <a:p>
            <a:pPr lvl="1"/>
            <a:r>
              <a:rPr lang="en-US" dirty="0"/>
              <a:t>Example: video choice can depend on time of day, but depends on if a child is present    </a:t>
            </a:r>
          </a:p>
          <a:p>
            <a:pPr lvl="1"/>
            <a:r>
              <a:rPr lang="en-US" dirty="0"/>
              <a:t>Example: recommendations can be location dependent, but dependent on users purpose</a:t>
            </a:r>
          </a:p>
          <a:p>
            <a:r>
              <a:rPr lang="en-US" dirty="0"/>
              <a:t>Analysis of context leads to a cold start problem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F4C0-C0F3-C4BF-4971-B025794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7725-6E7B-35C8-D233-7FBC85C2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516-6055-6DBC-7D71-20B206AE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systems are subject to </a:t>
            </a:r>
            <a:r>
              <a:rPr lang="en-US" b="1" dirty="0"/>
              <a:t>adversarial and poisoning attacks</a:t>
            </a:r>
          </a:p>
          <a:p>
            <a:r>
              <a:rPr lang="en-US" dirty="0"/>
              <a:t>Actors may wish to boost or depress ratings for various reasons</a:t>
            </a:r>
          </a:p>
          <a:p>
            <a:pPr lvl="1"/>
            <a:r>
              <a:rPr lang="en-US" b="1" dirty="0"/>
              <a:t>Commercial,</a:t>
            </a:r>
            <a:r>
              <a:rPr lang="en-US" dirty="0"/>
              <a:t> to gain unfair advantage in the market place </a:t>
            </a:r>
          </a:p>
          <a:p>
            <a:pPr lvl="1"/>
            <a:r>
              <a:rPr lang="en-US" b="1" dirty="0"/>
              <a:t>Political and cultural</a:t>
            </a:r>
            <a:r>
              <a:rPr lang="en-US" dirty="0"/>
              <a:t>, to boost or suppress certain points of view     </a:t>
            </a:r>
          </a:p>
          <a:p>
            <a:r>
              <a:rPr lang="en-US" b="1" dirty="0"/>
              <a:t>Adversarial attacks </a:t>
            </a:r>
            <a:r>
              <a:rPr lang="en-US" dirty="0"/>
              <a:t>aim to manipulate input data to temporarily deceive the system into producing inaccurate real-time inferences or predictions</a:t>
            </a:r>
          </a:p>
          <a:p>
            <a:r>
              <a:rPr lang="en-US" dirty="0"/>
              <a:t>More commonly, </a:t>
            </a:r>
            <a:r>
              <a:rPr lang="en-US" b="1" dirty="0"/>
              <a:t>poisoning attacks </a:t>
            </a:r>
            <a:r>
              <a:rPr lang="en-US" dirty="0"/>
              <a:t>aim to inject carefully crafted data into the model’s training data to fundamentally change the results   </a:t>
            </a:r>
          </a:p>
          <a:p>
            <a:r>
              <a:rPr lang="en-US" dirty="0"/>
              <a:t>Real-world recommenders need to employ </a:t>
            </a:r>
            <a:r>
              <a:rPr lang="en-US" b="1" dirty="0"/>
              <a:t>countermeasures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Making a Good Recommender Hard?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Recommender data suffers from </a:t>
            </a:r>
            <a:r>
              <a:rPr lang="en-US" b="1" dirty="0"/>
              <a:t>bias</a:t>
            </a:r>
            <a:r>
              <a:rPr lang="en-US" dirty="0"/>
              <a:t>   </a:t>
            </a:r>
          </a:p>
          <a:p>
            <a:r>
              <a:rPr lang="en-US" dirty="0"/>
              <a:t>We can only sample when user takes positive action, </a:t>
            </a:r>
            <a:r>
              <a:rPr lang="en-US" b="1" dirty="0"/>
              <a:t>negative sampling bias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through</a:t>
            </a:r>
          </a:p>
          <a:p>
            <a:pPr lvl="1"/>
            <a:r>
              <a:rPr lang="en-US" dirty="0"/>
              <a:t>Purchase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Many selections in a massive catalog are rarely or never selected by any user because of </a:t>
            </a:r>
            <a:r>
              <a:rPr lang="en-US" b="1" dirty="0"/>
              <a:t>position bias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New items are constantly added to digital catalogs </a:t>
            </a:r>
          </a:p>
          <a:p>
            <a:pPr lvl="1"/>
            <a:r>
              <a:rPr lang="en-US" dirty="0"/>
              <a:t>Rarely purchased items have positions far down recommendation lists  </a:t>
            </a:r>
          </a:p>
          <a:p>
            <a:r>
              <a:rPr lang="en-US" dirty="0"/>
              <a:t>Position bias leads to negative sampling bias and vice versa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Users need recommendations to navigate these vast choices</a:t>
            </a:r>
          </a:p>
          <a:p>
            <a:r>
              <a:rPr lang="en-US" dirty="0"/>
              <a:t>Many areas require recommendations</a:t>
            </a:r>
          </a:p>
          <a:p>
            <a:pPr lvl="1"/>
            <a:r>
              <a:rPr lang="en-US" dirty="0"/>
              <a:t>Physical products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/>
              <a:t>Hospitality – Hotels, restaurants,…</a:t>
            </a:r>
          </a:p>
          <a:p>
            <a:pPr lvl="1"/>
            <a:r>
              <a:rPr lang="en-US" dirty="0"/>
              <a:t>Books</a:t>
            </a:r>
          </a:p>
          <a:p>
            <a:pPr lvl="1"/>
            <a:r>
              <a:rPr lang="en-US" dirty="0"/>
              <a:t>News articles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Movies and TV shows</a:t>
            </a:r>
          </a:p>
          <a:p>
            <a:pPr lvl="1"/>
            <a:r>
              <a:rPr lang="en-US" dirty="0"/>
              <a:t>App stores</a:t>
            </a:r>
          </a:p>
          <a:p>
            <a:pPr lvl="1"/>
            <a:r>
              <a:rPr lang="en-US" dirty="0"/>
              <a:t>Matching people with required job skills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b="1" dirty="0">
                <a:solidFill>
                  <a:srgbClr val="FF0000"/>
                </a:solidFill>
              </a:rPr>
              <a:t>Economic impact of recommenders is massive!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FFFFF-DB5C-8280-0A99-320715FB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248915-2A11-25EA-686F-20312A06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Representation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37284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Recommender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Utility matrix </a:t>
                </a:r>
                <a:r>
                  <a:rPr lang="en-US" dirty="0"/>
                  <a:t>is a representation used for recommender models</a:t>
                </a:r>
              </a:p>
              <a:p>
                <a:r>
                  <a:rPr lang="en-US" dirty="0"/>
                  <a:t>The utility matrix relates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Or, the transpose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general model is a </a:t>
                </a:r>
                <a:r>
                  <a:rPr lang="en-US" b="1" dirty="0"/>
                  <a:t>utility function,</a:t>
                </a:r>
                <a:r>
                  <a:rPr lang="en-US" dirty="0"/>
                  <a:t> </a:t>
                </a:r>
                <a:r>
                  <a:rPr lang="en-US" i="1" dirty="0"/>
                  <a:t>u</a:t>
                </a:r>
                <a:r>
                  <a:rPr lang="en-US" dirty="0"/>
                  <a:t> that maps a set of customers, </a:t>
                </a:r>
                <a:r>
                  <a:rPr lang="en-US" i="1" dirty="0"/>
                  <a:t>X,</a:t>
                </a:r>
                <a:r>
                  <a:rPr lang="en-US" dirty="0"/>
                  <a:t> and items, </a:t>
                </a:r>
                <a:r>
                  <a:rPr lang="en-US" i="1" dirty="0"/>
                  <a:t>S,</a:t>
                </a:r>
                <a:r>
                  <a:rPr lang="en-US" dirty="0"/>
                  <a:t> to </a:t>
                </a:r>
                <a:r>
                  <a:rPr lang="en-US" b="1" dirty="0"/>
                  <a:t>implied ratings</a:t>
                </a:r>
                <a:r>
                  <a:rPr lang="en-US" dirty="0"/>
                  <a:t>, </a:t>
                </a:r>
                <a:r>
                  <a:rPr lang="en-US" i="1" dirty="0"/>
                  <a:t>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Specific algorithms are versions of this general model</a:t>
                </a:r>
              </a:p>
              <a:p>
                <a:pPr lvl="1"/>
                <a:r>
                  <a:rPr lang="en-US" dirty="0"/>
                  <a:t>For example, utility can be measured as similarity between items or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A </a:t>
            </a:r>
            <a:r>
              <a:rPr lang="en-US" b="1" dirty="0"/>
              <a:t>utility matrix</a:t>
            </a:r>
          </a:p>
          <a:p>
            <a:pPr lvl="1"/>
            <a:r>
              <a:rPr lang="en-US" dirty="0"/>
              <a:t>Users in the rows, item ratings or purchases in the columns</a:t>
            </a:r>
          </a:p>
          <a:p>
            <a:pPr lvl="1"/>
            <a:r>
              <a:rPr lang="en-US" dirty="0"/>
              <a:t>Or the transpose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can create a similar data structure using feature or user embeddings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16552"/>
              </p:ext>
            </p:extLst>
          </p:nvPr>
        </p:nvGraphicFramePr>
        <p:xfrm>
          <a:off x="397511" y="2619555"/>
          <a:ext cx="1147963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that most users have watched only a few movies</a:t>
            </a:r>
          </a:p>
          <a:p>
            <a:r>
              <a:rPr lang="en-US" dirty="0"/>
              <a:t>There is only </a:t>
            </a:r>
            <a:r>
              <a:rPr lang="en-US" b="1" dirty="0"/>
              <a:t>limited similarity information </a:t>
            </a:r>
            <a:r>
              <a:rPr lang="en-US" dirty="0"/>
              <a:t>between users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0886"/>
              </p:ext>
            </p:extLst>
          </p:nvPr>
        </p:nvGraphicFramePr>
        <p:xfrm>
          <a:off x="293429" y="1593668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No! Many people will buy, watch, or listen without ever rating </a:t>
            </a:r>
          </a:p>
          <a:p>
            <a:pPr lvl="1"/>
            <a:r>
              <a:rPr lang="en-US" dirty="0"/>
              <a:t>Click-throughs are inherently binary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591F4-B430-492C-8513-7A10E7FFD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48584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6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integrate binary responses with ordinal ratings? </a:t>
                </a:r>
              </a:p>
              <a:p>
                <a:r>
                  <a:rPr lang="en-US" dirty="0"/>
                  <a:t>Make all responses binary – the general approach </a:t>
                </a:r>
              </a:p>
              <a:p>
                <a:pPr lvl="1"/>
                <a:r>
                  <a:rPr lang="en-US" dirty="0"/>
                  <a:t>Losses information</a:t>
                </a:r>
              </a:p>
              <a:p>
                <a:pPr lvl="1"/>
                <a:r>
                  <a:rPr lang="en-US" dirty="0"/>
                  <a:t>Can code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𝑤𝑎𝑡𝑐h𝑒𝑑</m:t>
                        </m:r>
                      </m:e>
                    </m:d>
                  </m:oMath>
                </a14:m>
                <a:r>
                  <a:rPr lang="en-US" dirty="0"/>
                  <a:t> - no need for user rating</a:t>
                </a:r>
              </a:p>
              <a:p>
                <a:r>
                  <a:rPr lang="en-US" b="1" dirty="0"/>
                  <a:t>Interpolate ratings</a:t>
                </a:r>
                <a:r>
                  <a:rPr lang="en-US" dirty="0"/>
                  <a:t> – more difficult to implement </a:t>
                </a:r>
                <a:endParaRPr lang="en-US" b="1" dirty="0"/>
              </a:p>
              <a:p>
                <a:pPr lvl="1"/>
                <a:r>
                  <a:rPr lang="en-US" dirty="0"/>
                  <a:t>Average for user – may have limited or no rating</a:t>
                </a:r>
              </a:p>
              <a:p>
                <a:pPr lvl="1"/>
                <a:r>
                  <a:rPr lang="en-US" dirty="0"/>
                  <a:t>Average for item – usually a bit better</a:t>
                </a:r>
              </a:p>
              <a:p>
                <a:pPr lvl="1"/>
                <a:r>
                  <a:rPr lang="en-US" dirty="0"/>
                  <a:t>A weighted average of average item and user ratings</a:t>
                </a:r>
              </a:p>
              <a:p>
                <a:pPr lvl="1"/>
                <a:r>
                  <a:rPr lang="en-US" dirty="0"/>
                  <a:t>Averages for nearest neighbors</a:t>
                </a:r>
              </a:p>
              <a:p>
                <a:pPr lvl="1"/>
                <a:r>
                  <a:rPr lang="en-US" dirty="0"/>
                  <a:t>Averages from centroid of clusters</a:t>
                </a:r>
              </a:p>
              <a:p>
                <a:r>
                  <a:rPr lang="en-US" dirty="0"/>
                  <a:t>Interpolated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baseline recommendation model</a:t>
                </a:r>
                <a:endParaRPr lang="en-US" dirty="0"/>
              </a:p>
              <a:p>
                <a:r>
                  <a:rPr lang="en-US" dirty="0"/>
                  <a:t>Average rating for users and items, known as </a:t>
                </a:r>
                <a:r>
                  <a:rPr lang="en-US" b="1" dirty="0"/>
                  <a:t>biases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10515600" cy="5329108"/>
              </a:xfrm>
              <a:blipFill>
                <a:blip r:embed="rId2"/>
                <a:stretch>
                  <a:fillRect l="-1159" t="-194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2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F91F-C05F-90BD-3056-2ABD62975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8138-D44D-F112-8D4B-A99A22D8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3739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80E8-1093-85BD-0572-01F4AB9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70" y="942878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representation can we use for recommender algorithms? </a:t>
            </a:r>
          </a:p>
          <a:p>
            <a:r>
              <a:rPr lang="en-US" dirty="0"/>
              <a:t>Do we always have ratings from users? </a:t>
            </a:r>
          </a:p>
          <a:p>
            <a:r>
              <a:rPr lang="en-US" dirty="0"/>
              <a:t>Often, only have binary response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7C3436-96D7-A713-D96F-0E90E3A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91672"/>
              </p:ext>
            </p:extLst>
          </p:nvPr>
        </p:nvGraphicFramePr>
        <p:xfrm>
          <a:off x="356181" y="3252539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18181"/>
            <a:ext cx="10515600" cy="5538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Maria only one person?</a:t>
            </a:r>
          </a:p>
          <a:p>
            <a:r>
              <a:rPr lang="en-US" dirty="0"/>
              <a:t>Maybe not – multiple people share accounts</a:t>
            </a:r>
          </a:p>
          <a:p>
            <a:r>
              <a:rPr lang="en-US" dirty="0"/>
              <a:t>Perhaps the Maria account represents several people in a household? 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9B68930-3698-415F-BC4A-0C5DBC02B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56750"/>
              </p:ext>
            </p:extLst>
          </p:nvPr>
        </p:nvGraphicFramePr>
        <p:xfrm>
          <a:off x="356182" y="2950186"/>
          <a:ext cx="1147963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515">
                  <a:extLst>
                    <a:ext uri="{9D8B030D-6E8A-4147-A177-3AD203B41FA5}">
                      <a16:colId xmlns:a16="http://schemas.microsoft.com/office/drawing/2014/main" val="3315006765"/>
                    </a:ext>
                  </a:extLst>
                </a:gridCol>
                <a:gridCol w="981746">
                  <a:extLst>
                    <a:ext uri="{9D8B030D-6E8A-4147-A177-3AD203B41FA5}">
                      <a16:colId xmlns:a16="http://schemas.microsoft.com/office/drawing/2014/main" val="3127002114"/>
                    </a:ext>
                  </a:extLst>
                </a:gridCol>
                <a:gridCol w="1222684">
                  <a:extLst>
                    <a:ext uri="{9D8B030D-6E8A-4147-A177-3AD203B41FA5}">
                      <a16:colId xmlns:a16="http://schemas.microsoft.com/office/drawing/2014/main" val="31865655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366709276"/>
                    </a:ext>
                  </a:extLst>
                </a:gridCol>
                <a:gridCol w="1165207">
                  <a:extLst>
                    <a:ext uri="{9D8B030D-6E8A-4147-A177-3AD203B41FA5}">
                      <a16:colId xmlns:a16="http://schemas.microsoft.com/office/drawing/2014/main" val="1427667145"/>
                    </a:ext>
                  </a:extLst>
                </a:gridCol>
                <a:gridCol w="893499">
                  <a:extLst>
                    <a:ext uri="{9D8B030D-6E8A-4147-A177-3AD203B41FA5}">
                      <a16:colId xmlns:a16="http://schemas.microsoft.com/office/drawing/2014/main" val="119783762"/>
                    </a:ext>
                  </a:extLst>
                </a:gridCol>
                <a:gridCol w="1327186">
                  <a:extLst>
                    <a:ext uri="{9D8B030D-6E8A-4147-A177-3AD203B41FA5}">
                      <a16:colId xmlns:a16="http://schemas.microsoft.com/office/drawing/2014/main" val="1621842492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469069415"/>
                    </a:ext>
                  </a:extLst>
                </a:gridCol>
                <a:gridCol w="1865373">
                  <a:extLst>
                    <a:ext uri="{9D8B030D-6E8A-4147-A177-3AD203B41FA5}">
                      <a16:colId xmlns:a16="http://schemas.microsoft.com/office/drawing/2014/main" val="255710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 Wars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The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Green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Frozen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Lady 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Jurassic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Schindler’s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My Neighbor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Totoro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4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0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6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Kevin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6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Janell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9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5758703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 representation of utility matrix </a:t>
            </a:r>
          </a:p>
          <a:p>
            <a:r>
              <a:rPr lang="en-US" dirty="0"/>
              <a:t>One type of node represents users  </a:t>
            </a:r>
          </a:p>
          <a:p>
            <a:r>
              <a:rPr lang="en-US" dirty="0"/>
              <a:t>One type of node represents items</a:t>
            </a:r>
          </a:p>
          <a:p>
            <a:r>
              <a:rPr lang="en-US" dirty="0"/>
              <a:t>Weighted edges associate users and items – e.g. item ratings or similarity</a:t>
            </a:r>
          </a:p>
          <a:p>
            <a:r>
              <a:rPr lang="en-US" dirty="0"/>
              <a:t>Is a bipartite graph   </a:t>
            </a:r>
          </a:p>
          <a:p>
            <a:r>
              <a:rPr lang="en-US" dirty="0"/>
              <a:t>Graph representation is inherently sparse    </a:t>
            </a:r>
          </a:p>
          <a:p>
            <a:r>
              <a:rPr lang="en-US" dirty="0"/>
              <a:t>Many state of the art recommender algorithms are graph-based 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B003ABD-3B39-AA0F-C112-9FF295155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CD2F272-2434-64FF-D92F-AB91DB06A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5C57D4C-A77C-6F58-3A21-A537D6712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6A96DA-B62A-E446-81C8-55FF1C571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3F876B-B76B-CD0C-769A-B3BB6746FE10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29F326-74FF-9E08-FFB0-9F135AAB8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C9DC023-0357-C181-F7B3-A8E7123A8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2F2A8B9-F539-A03B-7AC8-4CE9350D0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79B89C-9AAF-6E43-E435-5C3C2230E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E2823C-C436-6FB8-716C-C896D7BAA916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F45984-64B8-EB5D-2C3C-391EC67CFC9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425FE6-956D-6931-5C10-7B2505CB391A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69878-B52E-E175-FB7F-52E1C831DB41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0E1441-9112-257A-4262-325000DDC89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E11619-8A8C-8642-4354-317880D93784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F71378-C3CD-A26D-2CFA-89E54093D09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D569EB-366F-D041-514B-BC17E280D717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A1BE4-D71B-127B-172E-3C5AAC3D54E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4C8FCB-2F07-D335-2F2C-F79CB6F3D6C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AC0D-3966-B202-2413-9A25A8A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4F-AA36-BDDA-62B0-F452625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Representation for Recommender Algorithms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Graph representation of utility matrix </a:t>
                </a:r>
              </a:p>
              <a:p>
                <a:r>
                  <a:rPr lang="en-US" dirty="0"/>
                  <a:t>One type of node represents users  </a:t>
                </a:r>
              </a:p>
              <a:p>
                <a:r>
                  <a:rPr lang="en-US" dirty="0"/>
                  <a:t>One type of node represents items</a:t>
                </a:r>
              </a:p>
              <a:p>
                <a:r>
                  <a:rPr lang="en-US" dirty="0"/>
                  <a:t>Bipartite graph is ideal for a sparse representation as K,V pairs </a:t>
                </a:r>
              </a:p>
              <a:p>
                <a:pPr lvl="1"/>
                <a:r>
                  <a:rPr lang="en-US" dirty="0"/>
                  <a:t>Keys are user, item tuple,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Values are ratings,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Graph representation maps well to graph database 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34A9B-90FE-E650-1142-B65665D98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327186"/>
                <a:ext cx="5758703" cy="5329108"/>
              </a:xfrm>
              <a:blipFill>
                <a:blip r:embed="rId2"/>
                <a:stretch>
                  <a:fillRect l="-2116" t="-1945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/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588306F-922A-4B45-5540-77C4EC176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1280984"/>
                <a:ext cx="624016" cy="62099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/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878CE89-84C7-18B9-64B7-72EB5B1EF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346" y="2196843"/>
                <a:ext cx="624016" cy="6209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/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0EFC37F-E61A-901F-D4E2-94405BC8A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3112702"/>
                <a:ext cx="624016" cy="6209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/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C8A6725-B12D-797A-8928-80E4872C5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11" y="4944420"/>
                <a:ext cx="624016" cy="62099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A7AF5E-74CF-DFBF-B666-43FD1DF2E298}"/>
              </a:ext>
            </a:extLst>
          </p:cNvPr>
          <p:cNvSpPr txBox="1"/>
          <p:nvPr/>
        </p:nvSpPr>
        <p:spPr>
          <a:xfrm rot="5400000">
            <a:off x="7346092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/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DF9D6D-92F4-F1DD-BA65-A47587130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1280984"/>
                <a:ext cx="624016" cy="62099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/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53A9255-4BE0-D48C-2430-0B3005A5B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514" y="2196843"/>
                <a:ext cx="624016" cy="62099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/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39CB7-485E-2567-F88A-F9B1BF9C0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3112702"/>
                <a:ext cx="624016" cy="62099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/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D3320B4-D5DE-246C-17EA-46B9A142F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979" y="4944420"/>
                <a:ext cx="624016" cy="62099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727E81-AAA6-4FBB-EBD7-D2ADA216B7CD}"/>
              </a:ext>
            </a:extLst>
          </p:cNvPr>
          <p:cNvSpPr txBox="1"/>
          <p:nvPr/>
        </p:nvSpPr>
        <p:spPr>
          <a:xfrm rot="5400000">
            <a:off x="10365260" y="4059786"/>
            <a:ext cx="62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E8260-6400-50B3-45FE-3A6483F8F013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7840362" y="1591481"/>
            <a:ext cx="2376617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3D6CD4-7D0C-ABAF-E6B2-14428CE5BC5D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7840362" y="1591481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4630F5-8DA7-F8CC-BC3E-D2A83C1A83D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73434E-B084-42B3-D478-5B7D75FD983F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7821827" y="3423199"/>
            <a:ext cx="239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99BCA1-D912-B7DC-60AB-0496DEA1DC58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821827" y="3423199"/>
            <a:ext cx="2395152" cy="18317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78AFA6-8CB1-0E5A-6CA4-521639950A5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821827" y="2507340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C13BC-BFC2-411E-1039-A6FE6A6CA1DB}"/>
              </a:ext>
            </a:extLst>
          </p:cNvPr>
          <p:cNvCxnSpPr>
            <a:cxnSpLocks/>
          </p:cNvCxnSpPr>
          <p:nvPr/>
        </p:nvCxnSpPr>
        <p:spPr>
          <a:xfrm flipV="1">
            <a:off x="7821827" y="1591481"/>
            <a:ext cx="2413687" cy="915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250A5-82A7-93F7-9901-7D4F3D98EC03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840362" y="2507340"/>
            <a:ext cx="237661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15F273-E5EB-AC51-EEBB-DA5616E676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7821827" y="2507340"/>
            <a:ext cx="2413687" cy="274757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Catalogs of user choices are growing</a:t>
            </a:r>
          </a:p>
          <a:p>
            <a:r>
              <a:rPr lang="en-US" dirty="0"/>
              <a:t>In the physical world user choice is limited to small number of items</a:t>
            </a:r>
          </a:p>
          <a:p>
            <a:pPr lvl="1"/>
            <a:r>
              <a:rPr lang="en-US" dirty="0"/>
              <a:t>Items on the shelves of a store</a:t>
            </a:r>
          </a:p>
          <a:p>
            <a:pPr lvl="1"/>
            <a:r>
              <a:rPr lang="en-US" dirty="0"/>
              <a:t>News articles printed on paper</a:t>
            </a:r>
          </a:p>
          <a:p>
            <a:pPr lvl="1"/>
            <a:r>
              <a:rPr lang="en-US" dirty="0"/>
              <a:t>Books in a book store</a:t>
            </a:r>
          </a:p>
          <a:p>
            <a:pPr lvl="1"/>
            <a:r>
              <a:rPr lang="en-US" dirty="0"/>
              <a:t>Music in a music store</a:t>
            </a:r>
          </a:p>
          <a:p>
            <a:pPr lvl="1"/>
            <a:r>
              <a:rPr lang="en-US" dirty="0"/>
              <a:t>People submitting paper resumes for a job</a:t>
            </a:r>
          </a:p>
          <a:p>
            <a:pPr lvl="1"/>
            <a:r>
              <a:rPr lang="en-US" dirty="0"/>
              <a:t>Movies at a theater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But, in the online word the choices are nearly limitless </a:t>
            </a:r>
          </a:p>
          <a:p>
            <a:pPr lvl="1"/>
            <a:r>
              <a:rPr lang="en-US" dirty="0"/>
              <a:t>Choice is no longer limited by physical constraints</a:t>
            </a:r>
          </a:p>
          <a:p>
            <a:pPr lvl="1"/>
            <a:r>
              <a:rPr lang="en-US" dirty="0"/>
              <a:t>Most of the choices are rarely purchased</a:t>
            </a:r>
          </a:p>
          <a:p>
            <a:pPr lvl="1"/>
            <a:r>
              <a:rPr lang="en-US" dirty="0"/>
              <a:t>Users will rarely find these choices on their own</a:t>
            </a:r>
          </a:p>
          <a:p>
            <a:pPr lvl="1"/>
            <a:r>
              <a:rPr lang="en-US" dirty="0"/>
              <a:t>This is known as the </a:t>
            </a:r>
            <a:r>
              <a:rPr lang="en-US" b="1" dirty="0"/>
              <a:t>long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Extending the Representation   </a:t>
            </a:r>
          </a:p>
        </p:txBody>
      </p:sp>
    </p:spTree>
    <p:extLst>
      <p:ext uri="{BB962C8B-B14F-4D97-AF65-F5344CB8AC3E}">
        <p14:creationId xmlns:p14="http://schemas.microsoft.com/office/powerpoint/2010/main" val="509705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39E-83F4-6C50-E38A-540C6C55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1A7F-7E5F-03D8-D098-B40B54F2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E9117-A581-BA79-9009-D26E9199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F476-0E6B-15F0-ADD6-9E84C3E1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Context-aware recommender for improved personalization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33FA7-FEB5-1931-1C13-36044992526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59A327-FEE9-CF0F-DCDB-1C4E6913501B}"/>
              </a:ext>
            </a:extLst>
          </p:cNvPr>
          <p:cNvSpPr/>
          <p:nvPr/>
        </p:nvSpPr>
        <p:spPr>
          <a:xfrm rot="2668442">
            <a:off x="5075573" y="2035017"/>
            <a:ext cx="1521249" cy="26265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BF73-1211-489B-3BAF-CFE4A1DE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30AF-89D5-548A-5642-9CCB0232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8342A-248C-AF41-1752-5A0BCE45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</a:t>
            </a:r>
            <a:r>
              <a:rPr lang="en-US" b="1" dirty="0"/>
              <a:t>context</a:t>
            </a:r>
            <a:r>
              <a:rPr lang="en-US" dirty="0"/>
              <a:t> to the representation to improve </a:t>
            </a:r>
            <a:r>
              <a:rPr lang="en-US" b="1" dirty="0"/>
              <a:t>personalization</a:t>
            </a:r>
            <a:r>
              <a:rPr lang="en-US" dirty="0"/>
              <a:t>? </a:t>
            </a:r>
          </a:p>
          <a:p>
            <a:r>
              <a:rPr lang="en-US" dirty="0"/>
              <a:t>Extend the utility matrix  </a:t>
            </a:r>
          </a:p>
          <a:p>
            <a:r>
              <a:rPr lang="en-US" dirty="0"/>
              <a:t>Add </a:t>
            </a:r>
            <a:r>
              <a:rPr lang="en-US" b="1" dirty="0"/>
              <a:t>context</a:t>
            </a:r>
            <a:r>
              <a:rPr lang="en-US" dirty="0"/>
              <a:t> dimensions to utility matrix     </a:t>
            </a:r>
          </a:p>
          <a:p>
            <a:r>
              <a:rPr lang="en-US" dirty="0"/>
              <a:t>Example: for each rating or interaction</a:t>
            </a:r>
          </a:p>
          <a:p>
            <a:pPr lvl="1"/>
            <a:r>
              <a:rPr lang="en-US" dirty="0"/>
              <a:t>Time of day  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Pages visited   </a:t>
            </a:r>
          </a:p>
          <a:p>
            <a:pPr lvl="1"/>
            <a:r>
              <a:rPr lang="en-US" dirty="0"/>
              <a:t>Reliability metrics </a:t>
            </a:r>
          </a:p>
          <a:p>
            <a:pPr lvl="1"/>
            <a:r>
              <a:rPr lang="en-US" dirty="0"/>
              <a:t>Etc.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7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C0680-F595-91CC-81EC-F6CAB6B4D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F43F-D2AB-2DF2-60EC-ADCD2FC1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370504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the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616E-B77A-E0D2-58BD-307CBC50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add context to the representation? </a:t>
            </a:r>
          </a:p>
          <a:p>
            <a:r>
              <a:rPr lang="en-US" dirty="0"/>
              <a:t>Context representation is difficult</a:t>
            </a:r>
          </a:p>
          <a:p>
            <a:r>
              <a:rPr lang="en-US" b="1" dirty="0"/>
              <a:t>High dimensional: </a:t>
            </a:r>
            <a:r>
              <a:rPr lang="en-US" dirty="0"/>
              <a:t>many possible contexts  </a:t>
            </a:r>
          </a:p>
          <a:p>
            <a:r>
              <a:rPr lang="en-US" b="1" dirty="0"/>
              <a:t>Sparse:</a:t>
            </a:r>
            <a:r>
              <a:rPr lang="en-US" dirty="0"/>
              <a:t> only limited context for specific situation    </a:t>
            </a:r>
          </a:p>
          <a:p>
            <a:r>
              <a:rPr lang="en-US" b="1" dirty="0"/>
              <a:t>Cold start problem </a:t>
            </a:r>
          </a:p>
          <a:p>
            <a:pPr lvl="1"/>
            <a:r>
              <a:rPr lang="en-US" dirty="0"/>
              <a:t>Few contexts encountered per user</a:t>
            </a:r>
          </a:p>
          <a:p>
            <a:pPr lvl="1"/>
            <a:r>
              <a:rPr lang="en-US" dirty="0"/>
              <a:t>No context for new user   </a:t>
            </a:r>
          </a:p>
          <a:p>
            <a:r>
              <a:rPr lang="en-US" dirty="0"/>
              <a:t>Need to embed sparse high dimensional vector space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Content Based Recommenders</a:t>
            </a:r>
          </a:p>
        </p:txBody>
      </p:sp>
    </p:spTree>
    <p:extLst>
      <p:ext uri="{BB962C8B-B14F-4D97-AF65-F5344CB8AC3E}">
        <p14:creationId xmlns:p14="http://schemas.microsoft.com/office/powerpoint/2010/main" val="1783482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327186"/>
            <a:ext cx="10515600" cy="5329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Based on similarity of item profiles</a:t>
            </a:r>
          </a:p>
          <a:p>
            <a:r>
              <a:rPr lang="en-US" dirty="0"/>
              <a:t>Is an unsupervised </a:t>
            </a:r>
            <a:r>
              <a:rPr lang="en-US" b="1" dirty="0"/>
              <a:t>similarity search</a:t>
            </a:r>
          </a:p>
          <a:p>
            <a:r>
              <a:rPr lang="en-US" dirty="0"/>
              <a:t>Can use most any similarity metric, with default of cosine</a:t>
            </a:r>
          </a:p>
          <a:p>
            <a:r>
              <a:rPr lang="en-US" dirty="0"/>
              <a:t>Goal: Recommend related items to user</a:t>
            </a:r>
          </a:p>
          <a:p>
            <a:r>
              <a:rPr lang="en-US" dirty="0"/>
              <a:t>Example: recommend movie</a:t>
            </a:r>
          </a:p>
          <a:p>
            <a:pPr lvl="1"/>
            <a:r>
              <a:rPr lang="en-US" dirty="0"/>
              <a:t>Find movies with similar actors, director, writers, etc. to user profile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3BDD-769C-1268-241F-2A141041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5035-4A54-BED1-A943-87F4460F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2302-F51F-6737-9246-EC89210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Vector nearest neighbor search algorithm for content-based recommender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D309-8FEB-7658-17EE-E1645D1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6464-3E74-5A5F-257C-498EAFF933F0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A41D4E-75F4-960E-CCD3-2532D870EC1E}"/>
              </a:ext>
            </a:extLst>
          </p:cNvPr>
          <p:cNvSpPr/>
          <p:nvPr/>
        </p:nvSpPr>
        <p:spPr>
          <a:xfrm rot="2054766">
            <a:off x="7384725" y="3360202"/>
            <a:ext cx="1402223" cy="25767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7AAB44-4335-DC1F-A989-15E868A3EC9F}"/>
              </a:ext>
            </a:extLst>
          </p:cNvPr>
          <p:cNvSpPr/>
          <p:nvPr/>
        </p:nvSpPr>
        <p:spPr>
          <a:xfrm rot="3962343">
            <a:off x="8908817" y="1331038"/>
            <a:ext cx="1402223" cy="428410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50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149531"/>
            <a:ext cx="10515600" cy="550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Item profiles (characteristics)</a:t>
            </a:r>
          </a:p>
          <a:p>
            <a:pPr lvl="1"/>
            <a:r>
              <a:rPr lang="en-US" dirty="0"/>
              <a:t>Acquired from item descriptions</a:t>
            </a:r>
          </a:p>
          <a:p>
            <a:pPr lvl="1"/>
            <a:r>
              <a:rPr lang="en-US" dirty="0"/>
              <a:t>No item cold-start problem</a:t>
            </a:r>
          </a:p>
          <a:p>
            <a:pPr lvl="1"/>
            <a:r>
              <a:rPr lang="en-US" dirty="0"/>
              <a:t>Feature map from embedding </a:t>
            </a:r>
          </a:p>
          <a:p>
            <a:r>
              <a:rPr lang="en-US" dirty="0">
                <a:hlinkClick r:id="rId2"/>
              </a:rPr>
              <a:t>Amazon uses mini-hashing, Luo, 2022, </a:t>
            </a:r>
            <a:r>
              <a:rPr lang="en-US" dirty="0"/>
              <a:t>for large scale Item similarity search  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14" y="1078072"/>
            <a:ext cx="11263231" cy="52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14 Best People Public Domain images | Silhouette, Image, Human silhouette">
            <a:extLst>
              <a:ext uri="{FF2B5EF4-FFF2-40B4-BE49-F238E27FC236}">
                <a16:creationId xmlns:a16="http://schemas.microsoft.com/office/drawing/2014/main" id="{86277AE8-A377-4213-B6D6-F67F3640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1" y="1872462"/>
            <a:ext cx="1356826" cy="11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3FFBC8-E5F8-451B-AB0F-A33B2A6B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80" y="4899621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 on Food and drink vectors in public domain">
            <a:extLst>
              <a:ext uri="{FF2B5EF4-FFF2-40B4-BE49-F238E27FC236}">
                <a16:creationId xmlns:a16="http://schemas.microsoft.com/office/drawing/2014/main" id="{D01855B7-C2FB-4733-9688-ACD3779F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149" r="13691" b="16343"/>
          <a:stretch/>
        </p:blipFill>
        <p:spPr bwMode="auto">
          <a:xfrm>
            <a:off x="7745235" y="4846601"/>
            <a:ext cx="862148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ort bottle silhouette fitness equipment Vector Image">
            <a:extLst>
              <a:ext uri="{FF2B5EF4-FFF2-40B4-BE49-F238E27FC236}">
                <a16:creationId xmlns:a16="http://schemas.microsoft.com/office/drawing/2014/main" id="{5AEA7475-4EB4-4ED6-95A6-BE86AA7A7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9469531" y="4828011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ort bottle water solid icon hydro flask Vector Image">
            <a:extLst>
              <a:ext uri="{FF2B5EF4-FFF2-40B4-BE49-F238E27FC236}">
                <a16:creationId xmlns:a16="http://schemas.microsoft.com/office/drawing/2014/main" id="{FA1C0892-BE43-4637-97E2-E1095AC2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21250" r="27664" b="23493"/>
          <a:stretch/>
        </p:blipFill>
        <p:spPr bwMode="auto">
          <a:xfrm>
            <a:off x="8607383" y="4708800"/>
            <a:ext cx="1029355" cy="1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554F33-035B-4E5E-B8BE-C24CCDE04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74" y="1963346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FA4BE12-1F67-42B1-A3D8-C22C0CFA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4" y="4938854"/>
            <a:ext cx="573102" cy="10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port bottle silhouette fitness equipment Vector Image">
            <a:extLst>
              <a:ext uri="{FF2B5EF4-FFF2-40B4-BE49-F238E27FC236}">
                <a16:creationId xmlns:a16="http://schemas.microsoft.com/office/drawing/2014/main" id="{0F640782-C90D-4AC3-99BF-74A566A37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13798" r="23870" b="15715"/>
          <a:stretch/>
        </p:blipFill>
        <p:spPr bwMode="auto">
          <a:xfrm>
            <a:off x="1235998" y="4867465"/>
            <a:ext cx="784956" cy="12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7189EF0-4B51-421F-8CDF-EC764A10ECCB}"/>
              </a:ext>
            </a:extLst>
          </p:cNvPr>
          <p:cNvSpPr/>
          <p:nvPr/>
        </p:nvSpPr>
        <p:spPr>
          <a:xfrm>
            <a:off x="2779775" y="2373572"/>
            <a:ext cx="5925311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A4F91C-7B2F-472C-AF03-842DEB7105AE}"/>
              </a:ext>
            </a:extLst>
          </p:cNvPr>
          <p:cNvSpPr/>
          <p:nvPr/>
        </p:nvSpPr>
        <p:spPr>
          <a:xfrm rot="5400000">
            <a:off x="8381869" y="3685713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B080C8-5DD0-4125-AC7D-E432DC30D1FC}"/>
              </a:ext>
            </a:extLst>
          </p:cNvPr>
          <p:cNvSpPr/>
          <p:nvPr/>
        </p:nvSpPr>
        <p:spPr>
          <a:xfrm rot="10800000">
            <a:off x="2781106" y="5393111"/>
            <a:ext cx="4732649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4CBB74-1112-4CB6-94EE-4AAE0C52E150}"/>
              </a:ext>
            </a:extLst>
          </p:cNvPr>
          <p:cNvSpPr/>
          <p:nvPr/>
        </p:nvSpPr>
        <p:spPr>
          <a:xfrm rot="16200000">
            <a:off x="1218322" y="3743921"/>
            <a:ext cx="1522304" cy="324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A51C2-7207-45EB-A065-BBB589987E77}"/>
              </a:ext>
            </a:extLst>
          </p:cNvPr>
          <p:cNvSpPr txBox="1"/>
          <p:nvPr/>
        </p:nvSpPr>
        <p:spPr>
          <a:xfrm>
            <a:off x="2778736" y="1635084"/>
            <a:ext cx="5828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 profile of searchers, purchases and ratings of bicycle water bottles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76D0D6-E48B-45D6-B58F-BD075535F08B}"/>
              </a:ext>
            </a:extLst>
          </p:cNvPr>
          <p:cNvSpPr txBox="1"/>
          <p:nvPr/>
        </p:nvSpPr>
        <p:spPr>
          <a:xfrm>
            <a:off x="2895203" y="5659207"/>
            <a:ext cx="461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Filter on k highest similarity between user and item profiles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296-D31D-4ACC-A718-397BE3FC3EC5}"/>
              </a:ext>
            </a:extLst>
          </p:cNvPr>
          <p:cNvSpPr txBox="1"/>
          <p:nvPr/>
        </p:nvSpPr>
        <p:spPr>
          <a:xfrm>
            <a:off x="2067584" y="3302353"/>
            <a:ext cx="21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recommended</a:t>
            </a:r>
          </a:p>
          <a:p>
            <a:pPr algn="ctr"/>
            <a:r>
              <a:rPr lang="en-US" sz="24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02F3-7EC5-4256-B8EC-0D2D8BB549F4}"/>
              </a:ext>
            </a:extLst>
          </p:cNvPr>
          <p:cNvSpPr txBox="1"/>
          <p:nvPr/>
        </p:nvSpPr>
        <p:spPr>
          <a:xfrm>
            <a:off x="6096000" y="3302353"/>
            <a:ext cx="28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possible similar items from item descriptions (choices)</a:t>
            </a:r>
          </a:p>
        </p:txBody>
      </p:sp>
    </p:spTree>
    <p:extLst>
      <p:ext uri="{BB962C8B-B14F-4D97-AF65-F5344CB8AC3E}">
        <p14:creationId xmlns:p14="http://schemas.microsoft.com/office/powerpoint/2010/main" val="34098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6" grpId="0"/>
      <p:bldP spid="19" grpId="0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we build a </a:t>
            </a:r>
            <a:r>
              <a:rPr lang="en-US" b="1" dirty="0"/>
              <a:t>content-based recommender?</a:t>
            </a:r>
            <a:endParaRPr lang="en-US" dirty="0"/>
          </a:p>
          <a:p>
            <a:r>
              <a:rPr lang="en-US" dirty="0"/>
              <a:t>Extracting consistent item characteristics can be difficult</a:t>
            </a:r>
          </a:p>
          <a:p>
            <a:r>
              <a:rPr lang="en-US" dirty="0"/>
              <a:t>Descriptions often inconsistent, incomplete or missing</a:t>
            </a:r>
          </a:p>
          <a:p>
            <a:pPr lvl="1"/>
            <a:r>
              <a:rPr lang="en-US" dirty="0"/>
              <a:t>Different sources code and format characteristics differently</a:t>
            </a:r>
          </a:p>
          <a:p>
            <a:pPr lvl="1"/>
            <a:r>
              <a:rPr lang="en-US" dirty="0"/>
              <a:t>Integrate categorical and numerical characteristics </a:t>
            </a:r>
          </a:p>
          <a:p>
            <a:r>
              <a:rPr lang="en-US" dirty="0"/>
              <a:t>Categorical features</a:t>
            </a:r>
          </a:p>
          <a:p>
            <a:pPr lvl="1"/>
            <a:r>
              <a:rPr lang="en-US" dirty="0"/>
              <a:t>Use dense embedding</a:t>
            </a:r>
          </a:p>
          <a:p>
            <a:r>
              <a:rPr lang="en-US" dirty="0"/>
              <a:t>Unstructured text descriptions</a:t>
            </a:r>
          </a:p>
          <a:p>
            <a:pPr lvl="1"/>
            <a:r>
              <a:rPr lang="en-US" dirty="0"/>
              <a:t>Use neural embedding of natural language</a:t>
            </a:r>
          </a:p>
          <a:p>
            <a:r>
              <a:rPr lang="en-US" dirty="0"/>
              <a:t>Use </a:t>
            </a:r>
            <a:r>
              <a:rPr lang="en-US" b="1" dirty="0"/>
              <a:t>embedding space </a:t>
            </a:r>
            <a:r>
              <a:rPr lang="en-US" dirty="0"/>
              <a:t>for similarity search </a:t>
            </a:r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Recommender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781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large catalogs there are many items which are obscure and rarely purchased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D39A73-62CA-47AA-9DAC-616C09FAF4F2}"/>
              </a:ext>
            </a:extLst>
          </p:cNvPr>
          <p:cNvCxnSpPr>
            <a:cxnSpLocks/>
          </p:cNvCxnSpPr>
          <p:nvPr/>
        </p:nvCxnSpPr>
        <p:spPr>
          <a:xfrm>
            <a:off x="2199784" y="6231635"/>
            <a:ext cx="64785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DD087E-AF0E-4508-885D-5DCD525F2A3E}"/>
              </a:ext>
            </a:extLst>
          </p:cNvPr>
          <p:cNvCxnSpPr>
            <a:cxnSpLocks/>
          </p:cNvCxnSpPr>
          <p:nvPr/>
        </p:nvCxnSpPr>
        <p:spPr>
          <a:xfrm flipH="1" flipV="1">
            <a:off x="2199784" y="2589970"/>
            <a:ext cx="43068" cy="3641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9CACA3-9F0A-4BE8-A34B-F9AAC56318EF}"/>
              </a:ext>
            </a:extLst>
          </p:cNvPr>
          <p:cNvSpPr/>
          <p:nvPr/>
        </p:nvSpPr>
        <p:spPr>
          <a:xfrm>
            <a:off x="3767564" y="5259758"/>
            <a:ext cx="4248042" cy="731520"/>
          </a:xfrm>
          <a:custGeom>
            <a:avLst/>
            <a:gdLst>
              <a:gd name="connsiteX0" fmla="*/ 4248042 w 4248042"/>
              <a:gd name="connsiteY0" fmla="*/ 731520 h 731520"/>
              <a:gd name="connsiteX1" fmla="*/ 3370218 w 4248042"/>
              <a:gd name="connsiteY1" fmla="*/ 715845 h 731520"/>
              <a:gd name="connsiteX2" fmla="*/ 2434917 w 4248042"/>
              <a:gd name="connsiteY2" fmla="*/ 674044 h 731520"/>
              <a:gd name="connsiteX3" fmla="*/ 1306286 w 4248042"/>
              <a:gd name="connsiteY3" fmla="*/ 543415 h 731520"/>
              <a:gd name="connsiteX4" fmla="*/ 506839 w 4248042"/>
              <a:gd name="connsiteY4" fmla="*/ 308284 h 731520"/>
              <a:gd name="connsiteX5" fmla="*/ 0 w 4248042"/>
              <a:gd name="connsiteY5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8042" h="731520">
                <a:moveTo>
                  <a:pt x="4248042" y="731520"/>
                </a:moveTo>
                <a:lnTo>
                  <a:pt x="3370218" y="715845"/>
                </a:lnTo>
                <a:cubicBezTo>
                  <a:pt x="3068031" y="706266"/>
                  <a:pt x="2778906" y="702782"/>
                  <a:pt x="2434917" y="674044"/>
                </a:cubicBezTo>
                <a:cubicBezTo>
                  <a:pt x="2090928" y="645306"/>
                  <a:pt x="1627632" y="604375"/>
                  <a:pt x="1306286" y="543415"/>
                </a:cubicBezTo>
                <a:cubicBezTo>
                  <a:pt x="984940" y="482455"/>
                  <a:pt x="724553" y="398853"/>
                  <a:pt x="506839" y="308284"/>
                </a:cubicBezTo>
                <a:cubicBezTo>
                  <a:pt x="289125" y="217715"/>
                  <a:pt x="0" y="0"/>
                  <a:pt x="0" y="0"/>
                </a:cubicBezTo>
              </a:path>
            </a:pathLst>
          </a:cu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F0A0C-2AE0-46BF-874D-E062A27E3AB6}"/>
              </a:ext>
            </a:extLst>
          </p:cNvPr>
          <p:cNvCxnSpPr/>
          <p:nvPr/>
        </p:nvCxnSpPr>
        <p:spPr>
          <a:xfrm>
            <a:off x="3767565" y="5259759"/>
            <a:ext cx="0" cy="971876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C81044-519E-4E6A-9694-7B5BA8C545A8}"/>
              </a:ext>
            </a:extLst>
          </p:cNvPr>
          <p:cNvCxnSpPr>
            <a:cxnSpLocks/>
            <a:stCxn id="11" idx="0"/>
          </p:cNvCxnSpPr>
          <p:nvPr/>
        </p:nvCxnSpPr>
        <p:spPr>
          <a:xfrm flipH="1">
            <a:off x="8015605" y="5991278"/>
            <a:ext cx="1" cy="24035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FEB203-4F9D-4F47-BEBE-6E4E6FB6548F}"/>
              </a:ext>
            </a:extLst>
          </p:cNvPr>
          <p:cNvSpPr/>
          <p:nvPr/>
        </p:nvSpPr>
        <p:spPr>
          <a:xfrm rot="359675">
            <a:off x="2142751" y="2511551"/>
            <a:ext cx="1780445" cy="2671288"/>
          </a:xfrm>
          <a:custGeom>
            <a:avLst/>
            <a:gdLst>
              <a:gd name="connsiteX0" fmla="*/ 1517073 w 1517073"/>
              <a:gd name="connsiteY0" fmla="*/ 2272145 h 2272145"/>
              <a:gd name="connsiteX1" fmla="*/ 1233055 w 1517073"/>
              <a:gd name="connsiteY1" fmla="*/ 2105891 h 2272145"/>
              <a:gd name="connsiteX2" fmla="*/ 782782 w 1517073"/>
              <a:gd name="connsiteY2" fmla="*/ 1738745 h 2272145"/>
              <a:gd name="connsiteX3" fmla="*/ 443346 w 1517073"/>
              <a:gd name="connsiteY3" fmla="*/ 1336964 h 2272145"/>
              <a:gd name="connsiteX4" fmla="*/ 187037 w 1517073"/>
              <a:gd name="connsiteY4" fmla="*/ 762000 h 2272145"/>
              <a:gd name="connsiteX5" fmla="*/ 76200 w 1517073"/>
              <a:gd name="connsiteY5" fmla="*/ 381000 h 2272145"/>
              <a:gd name="connsiteX6" fmla="*/ 0 w 1517073"/>
              <a:gd name="connsiteY6" fmla="*/ 0 h 227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7073" h="2272145">
                <a:moveTo>
                  <a:pt x="1517073" y="2272145"/>
                </a:moveTo>
                <a:cubicBezTo>
                  <a:pt x="1436255" y="2233468"/>
                  <a:pt x="1355437" y="2194791"/>
                  <a:pt x="1233055" y="2105891"/>
                </a:cubicBezTo>
                <a:cubicBezTo>
                  <a:pt x="1110673" y="2016991"/>
                  <a:pt x="914400" y="1866899"/>
                  <a:pt x="782782" y="1738745"/>
                </a:cubicBezTo>
                <a:cubicBezTo>
                  <a:pt x="651164" y="1610590"/>
                  <a:pt x="542637" y="1499755"/>
                  <a:pt x="443346" y="1336964"/>
                </a:cubicBezTo>
                <a:cubicBezTo>
                  <a:pt x="344055" y="1174173"/>
                  <a:pt x="248228" y="921327"/>
                  <a:pt x="187037" y="762000"/>
                </a:cubicBezTo>
                <a:cubicBezTo>
                  <a:pt x="125846" y="602673"/>
                  <a:pt x="107373" y="508000"/>
                  <a:pt x="76200" y="381000"/>
                </a:cubicBezTo>
                <a:cubicBezTo>
                  <a:pt x="45027" y="254000"/>
                  <a:pt x="22513" y="127000"/>
                  <a:pt x="0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5736-A4F6-49A3-87CB-37D6E133AC43}"/>
              </a:ext>
            </a:extLst>
          </p:cNvPr>
          <p:cNvSpPr txBox="1"/>
          <p:nvPr/>
        </p:nvSpPr>
        <p:spPr>
          <a:xfrm rot="16200000">
            <a:off x="113323" y="4225237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Finding Item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6A0A7-894F-41DD-9476-98DEC3DBFB47}"/>
              </a:ext>
            </a:extLst>
          </p:cNvPr>
          <p:cNvSpPr txBox="1"/>
          <p:nvPr/>
        </p:nvSpPr>
        <p:spPr>
          <a:xfrm>
            <a:off x="3759925" y="5837322"/>
            <a:ext cx="302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rarely purchased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7CF84-E5D1-4766-89B7-8CBB693668A8}"/>
              </a:ext>
            </a:extLst>
          </p:cNvPr>
          <p:cNvSpPr txBox="1"/>
          <p:nvPr/>
        </p:nvSpPr>
        <p:spPr>
          <a:xfrm>
            <a:off x="2178998" y="5074339"/>
            <a:ext cx="164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Items commonly purchased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9B601-507B-4A67-847D-BF7F5420FD11}"/>
              </a:ext>
            </a:extLst>
          </p:cNvPr>
          <p:cNvSpPr txBox="1"/>
          <p:nvPr/>
        </p:nvSpPr>
        <p:spPr>
          <a:xfrm>
            <a:off x="4198894" y="3984810"/>
            <a:ext cx="497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Users unlikely to find rarely purchased items without recommender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1D7A0-846E-4571-97D3-F559FC89A575}"/>
              </a:ext>
            </a:extLst>
          </p:cNvPr>
          <p:cNvCxnSpPr/>
          <p:nvPr/>
        </p:nvCxnSpPr>
        <p:spPr>
          <a:xfrm flipV="1">
            <a:off x="4337740" y="4956368"/>
            <a:ext cx="3986784" cy="2226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F3969A-D828-D811-E46C-A0E25589B41A}"/>
              </a:ext>
            </a:extLst>
          </p:cNvPr>
          <p:cNvSpPr txBox="1"/>
          <p:nvPr/>
        </p:nvSpPr>
        <p:spPr>
          <a:xfrm>
            <a:off x="3234144" y="6241159"/>
            <a:ext cx="355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Frequency of purchase</a:t>
            </a:r>
          </a:p>
        </p:txBody>
      </p:sp>
    </p:spTree>
    <p:extLst>
      <p:ext uri="{BB962C8B-B14F-4D97-AF65-F5344CB8AC3E}">
        <p14:creationId xmlns:p14="http://schemas.microsoft.com/office/powerpoint/2010/main" val="7032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9" grpId="0"/>
      <p:bldP spid="15" grpId="0"/>
      <p:bldP spid="16" grpId="0"/>
      <p:bldP spid="17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can we build a </a:t>
                </a:r>
                <a:r>
                  <a:rPr lang="en-US" b="1" dirty="0"/>
                  <a:t>content-based recommender?</a:t>
                </a:r>
                <a:endParaRPr lang="en-US" dirty="0"/>
              </a:p>
              <a:p>
                <a:r>
                  <a:rPr lang="en-US" dirty="0"/>
                  <a:t>Recommend items with highest measures of similarity</a:t>
                </a:r>
              </a:p>
              <a:p>
                <a:pPr lvl="1"/>
                <a:r>
                  <a:rPr lang="en-US" dirty="0"/>
                  <a:t>Jaccard similarity – binary profiles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Cosign similarity –commonly used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Pearson’s correlation – widely used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Similarity has limitations</a:t>
                </a:r>
              </a:p>
              <a:p>
                <a:pPr lvl="1"/>
                <a:r>
                  <a:rPr lang="en-US" dirty="0"/>
                  <a:t>Assumes item and user profiles consistently coded</a:t>
                </a:r>
              </a:p>
              <a:p>
                <a:pPr lvl="1"/>
                <a:r>
                  <a:rPr lang="en-US" dirty="0"/>
                  <a:t>Similarity by characteristics may not be how humans understand relationships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5449"/>
                <a:ext cx="10515600" cy="5447426"/>
              </a:xfrm>
              <a:blipFill>
                <a:blip r:embed="rId2"/>
                <a:stretch>
                  <a:fillRect l="-1217" t="-2461" r="-580" b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8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Advantages of content-based recommenders</a:t>
            </a:r>
          </a:p>
          <a:p>
            <a:r>
              <a:rPr lang="en-US" dirty="0"/>
              <a:t>No need for data on other item characteristics, e.g. ratings</a:t>
            </a:r>
          </a:p>
          <a:p>
            <a:r>
              <a:rPr lang="en-US" dirty="0"/>
              <a:t>Recommend new and unpopular item by profile alone</a:t>
            </a:r>
          </a:p>
          <a:p>
            <a:pPr lvl="1"/>
            <a:r>
              <a:rPr lang="en-US" dirty="0"/>
              <a:t>No cold start problem for items</a:t>
            </a:r>
          </a:p>
          <a:p>
            <a:r>
              <a:rPr lang="en-US" dirty="0"/>
              <a:t>Works for users with unusual tastes</a:t>
            </a:r>
          </a:p>
          <a:p>
            <a:pPr lvl="1"/>
            <a:r>
              <a:rPr lang="en-US" dirty="0"/>
              <a:t>No first-rater problem</a:t>
            </a:r>
          </a:p>
          <a:p>
            <a:r>
              <a:rPr lang="en-US" dirty="0"/>
              <a:t>Outcome is explainable</a:t>
            </a:r>
          </a:p>
          <a:p>
            <a:pPr lvl="1"/>
            <a:r>
              <a:rPr lang="en-US" dirty="0"/>
              <a:t>Easy to understand ranking by similarity</a:t>
            </a:r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 Based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Disadvantages of content-based recommenders</a:t>
            </a:r>
          </a:p>
          <a:p>
            <a:r>
              <a:rPr lang="en-US" dirty="0"/>
              <a:t>Finding features for profile is hard </a:t>
            </a:r>
          </a:p>
          <a:p>
            <a:pPr lvl="1"/>
            <a:r>
              <a:rPr lang="en-US" dirty="0"/>
              <a:t>Inconsistent descriptions</a:t>
            </a:r>
          </a:p>
          <a:p>
            <a:pPr lvl="1"/>
            <a:r>
              <a:rPr lang="en-US" dirty="0"/>
              <a:t>Information in unstructured data; text, images</a:t>
            </a:r>
          </a:p>
          <a:p>
            <a:r>
              <a:rPr lang="en-US" dirty="0"/>
              <a:t>Cold start problem for new user with no profile</a:t>
            </a:r>
          </a:p>
          <a:p>
            <a:r>
              <a:rPr lang="en-US" dirty="0"/>
              <a:t>Can give over-specialized recommendations</a:t>
            </a:r>
          </a:p>
          <a:p>
            <a:pPr lvl="1"/>
            <a:r>
              <a:rPr lang="en-US" dirty="0"/>
              <a:t>Will never find item without similarity to user search</a:t>
            </a:r>
          </a:p>
          <a:p>
            <a:pPr lvl="1"/>
            <a:r>
              <a:rPr lang="en-US" dirty="0"/>
              <a:t>Does not account for user with multiple interests</a:t>
            </a:r>
          </a:p>
          <a:p>
            <a:pPr lvl="1"/>
            <a:r>
              <a:rPr lang="en-US" dirty="0"/>
              <a:t>Does not use information from other users; e.g. ratings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Collaborative Filtering </a:t>
            </a:r>
          </a:p>
        </p:txBody>
      </p:sp>
    </p:spTree>
    <p:extLst>
      <p:ext uri="{BB962C8B-B14F-4D97-AF65-F5344CB8AC3E}">
        <p14:creationId xmlns:p14="http://schemas.microsoft.com/office/powerpoint/2010/main" val="28769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742E-2371-A06D-04F8-9DCD46220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B3D76-25D1-751F-0862-640BCED9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7426A-21B2-3BF2-C9C6-21D85283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8C79-36EF-D202-7D20-32853AC41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with k-nearest neighbor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4621E-BE25-D609-6477-44C156C6D58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A4BE73-8C57-56AC-9B1B-D505A111C04A}"/>
              </a:ext>
            </a:extLst>
          </p:cNvPr>
          <p:cNvSpPr/>
          <p:nvPr/>
        </p:nvSpPr>
        <p:spPr>
          <a:xfrm rot="17995006">
            <a:off x="2846823" y="1128056"/>
            <a:ext cx="1072910" cy="578489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E7973-B3BE-AC1E-3F42-8D32BE3D2CA3}"/>
              </a:ext>
            </a:extLst>
          </p:cNvPr>
          <p:cNvSpPr/>
          <p:nvPr/>
        </p:nvSpPr>
        <p:spPr>
          <a:xfrm rot="16200000">
            <a:off x="5107786" y="4359118"/>
            <a:ext cx="794644" cy="3323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8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Basic </a:t>
                </a:r>
                <a:r>
                  <a:rPr lang="en-US" b="1" dirty="0"/>
                  <a:t>collaborative filtering </a:t>
                </a:r>
                <a:r>
                  <a:rPr lang="en-US" dirty="0"/>
                  <a:t>computes similarity weighted average rating between </a:t>
                </a:r>
                <a:r>
                  <a:rPr lang="en-US" b="1" dirty="0"/>
                  <a:t>nearest neighbors </a:t>
                </a:r>
              </a:p>
              <a:p>
                <a:r>
                  <a:rPr lang="en-US" dirty="0"/>
                  <a:t>Collaborative filtering invokes the </a:t>
                </a:r>
                <a:r>
                  <a:rPr lang="en-US" b="1" dirty="0"/>
                  <a:t>concept of </a:t>
                </a:r>
                <a:r>
                  <a:rPr lang="en-US" b="1" dirty="0" err="1"/>
                  <a:t>homopholy</a:t>
                </a:r>
                <a:endParaRPr lang="en-US" b="1" dirty="0"/>
              </a:p>
              <a:p>
                <a:r>
                  <a:rPr lang="en-US" dirty="0"/>
                  <a:t>Uses a measure of </a:t>
                </a:r>
                <a:r>
                  <a:rPr lang="en-US" b="1" dirty="0"/>
                  <a:t>similarity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/>
                  <a:t>unsupervised nearest neighbor search </a:t>
                </a:r>
              </a:p>
              <a:p>
                <a:r>
                  <a:rPr lang="en-US" dirty="0"/>
                  <a:t>Can measure similarity two ways</a:t>
                </a:r>
              </a:p>
              <a:p>
                <a:pPr lvl="1"/>
                <a:r>
                  <a:rPr lang="en-US" dirty="0"/>
                  <a:t>User-User</a:t>
                </a:r>
              </a:p>
              <a:p>
                <a:pPr lvl="1"/>
                <a:r>
                  <a:rPr lang="en-US" dirty="0"/>
                  <a:t>Item-Item</a:t>
                </a:r>
              </a:p>
              <a:p>
                <a:pPr lvl="1"/>
                <a:r>
                  <a:rPr lang="en-US" dirty="0"/>
                  <a:t>We focus on user-user</a:t>
                </a:r>
              </a:p>
              <a:p>
                <a:r>
                  <a:rPr lang="en-US" dirty="0"/>
                  <a:t>Prediction by filtering for k highest similarity, and estimate rating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5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3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Start with a utility matrix</a:t>
            </a:r>
          </a:p>
          <a:p>
            <a:r>
              <a:rPr lang="en-US" dirty="0"/>
              <a:t>Here we use ratings, but can use feature embeddings with same basic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97958"/>
              </p:ext>
            </p:extLst>
          </p:nvPr>
        </p:nvGraphicFramePr>
        <p:xfrm>
          <a:off x="623969" y="3829887"/>
          <a:ext cx="6950812" cy="258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</a:tblGrid>
              <a:tr h="26499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64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200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Want to predict </a:t>
            </a:r>
            <a:r>
              <a:rPr lang="en-US" b="1" dirty="0"/>
              <a:t>implied rating</a:t>
            </a:r>
            <a:r>
              <a:rPr lang="en-US" dirty="0"/>
              <a:t> for user 7 of item 1</a:t>
            </a:r>
          </a:p>
          <a:p>
            <a:r>
              <a:rPr lang="en-US" dirty="0"/>
              <a:t>Compute the mean and Variance of the item ratings</a:t>
            </a:r>
          </a:p>
          <a:p>
            <a:r>
              <a:rPr lang="en-US" dirty="0"/>
              <a:t>Subtract mean rating from item rating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178695" y="477477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062369" y="334721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04174"/>
              </p:ext>
            </p:extLst>
          </p:nvPr>
        </p:nvGraphicFramePr>
        <p:xfrm>
          <a:off x="623969" y="3829887"/>
          <a:ext cx="10515600" cy="270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167232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2145182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419606">
                  <a:extLst>
                    <a:ext uri="{9D8B030D-6E8A-4147-A177-3AD203B41FA5}">
                      <a16:colId xmlns:a16="http://schemas.microsoft.com/office/drawing/2014/main" val="1884601115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 Rating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Variance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2.80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3927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3.40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1.8</a:t>
                      </a: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2.60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1.30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1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1842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Pearson’s Correlation between item 1 ratings and other items </a:t>
            </a:r>
          </a:p>
          <a:p>
            <a:r>
              <a:rPr lang="en-US" dirty="0"/>
              <a:t>Two items have high correlation similarity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-27217" y="437388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213847" y="294632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C24491-2014-44A0-9821-45C88E71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09322"/>
              </p:ext>
            </p:extLst>
          </p:nvPr>
        </p:nvGraphicFramePr>
        <p:xfrm>
          <a:off x="775446" y="3429000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6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9"/>
            <a:ext cx="10515600" cy="132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of collaborative filtering</a:t>
            </a:r>
          </a:p>
          <a:p>
            <a:r>
              <a:rPr lang="en-US" dirty="0"/>
              <a:t>Compute weighted rating = (0.84*2 + 1.0*3)/(0.84+1.0) = </a:t>
            </a:r>
            <a:r>
              <a:rPr lang="en-US" b="1" dirty="0"/>
              <a:t>2.54</a:t>
            </a: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FE852-E3EA-4C15-93B1-68A7D22035F9}"/>
              </a:ext>
            </a:extLst>
          </p:cNvPr>
          <p:cNvSpPr txBox="1"/>
          <p:nvPr/>
        </p:nvSpPr>
        <p:spPr>
          <a:xfrm rot="16200000">
            <a:off x="203739" y="402981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1452C-79A8-4ABE-8013-4EEDAC6CD6DE}"/>
              </a:ext>
            </a:extLst>
          </p:cNvPr>
          <p:cNvSpPr txBox="1"/>
          <p:nvPr/>
        </p:nvSpPr>
        <p:spPr>
          <a:xfrm>
            <a:off x="4444803" y="260224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406A42-91FF-48AF-87A0-DBFDB39A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81086"/>
              </p:ext>
            </p:extLst>
          </p:nvPr>
        </p:nvGraphicFramePr>
        <p:xfrm>
          <a:off x="950157" y="3248247"/>
          <a:ext cx="10340890" cy="294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671">
                  <a:extLst>
                    <a:ext uri="{9D8B030D-6E8A-4147-A177-3AD203B41FA5}">
                      <a16:colId xmlns:a16="http://schemas.microsoft.com/office/drawing/2014/main" val="391513336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72019102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415103440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314283538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59955086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400774175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348185253"/>
                    </a:ext>
                  </a:extLst>
                </a:gridCol>
                <a:gridCol w="1073751">
                  <a:extLst>
                    <a:ext uri="{9D8B030D-6E8A-4147-A177-3AD203B41FA5}">
                      <a16:colId xmlns:a16="http://schemas.microsoft.com/office/drawing/2014/main" val="1040228771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62777513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878321584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958772349"/>
                    </a:ext>
                  </a:extLst>
                </a:gridCol>
                <a:gridCol w="483671">
                  <a:extLst>
                    <a:ext uri="{9D8B030D-6E8A-4147-A177-3AD203B41FA5}">
                      <a16:colId xmlns:a16="http://schemas.microsoft.com/office/drawing/2014/main" val="1890747853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924068861"/>
                    </a:ext>
                  </a:extLst>
                </a:gridCol>
                <a:gridCol w="1973379">
                  <a:extLst>
                    <a:ext uri="{9D8B030D-6E8A-4147-A177-3AD203B41FA5}">
                      <a16:colId xmlns:a16="http://schemas.microsoft.com/office/drawing/2014/main" val="2041775299"/>
                    </a:ext>
                  </a:extLst>
                </a:gridCol>
              </a:tblGrid>
              <a:tr h="4719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Pearson Correlation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Jaccard Similarity</a:t>
                      </a:r>
                    </a:p>
                  </a:txBody>
                  <a:tcPr marL="3155" marR="3155" marT="315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23411"/>
                  </a:ext>
                </a:extLst>
              </a:tr>
              <a:tr h="2681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55" marR="3155" marT="3155" marB="0" anchor="b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9158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2177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6225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74517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-0.87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84486"/>
                  </a:ext>
                </a:extLst>
              </a:tr>
              <a:tr h="2649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>
                          <a:effectLst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55" marR="3155" marT="315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3810" marR="3810" marT="381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1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40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94D5-86C7-787D-1D7B-27B35256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9D910F-20CC-91CB-D791-064EEDD11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Overview of Recommender Algorithms</a:t>
            </a:r>
          </a:p>
        </p:txBody>
      </p:sp>
    </p:spTree>
    <p:extLst>
      <p:ext uri="{BB962C8B-B14F-4D97-AF65-F5344CB8AC3E}">
        <p14:creationId xmlns:p14="http://schemas.microsoft.com/office/powerpoint/2010/main" val="702082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Collaborative Filter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Collaborative filtering computes similarity weighted average rating</a:t>
                </a:r>
              </a:p>
              <a:p>
                <a:r>
                  <a:rPr lang="en-US" dirty="0"/>
                  <a:t>Could we use some other weighting other than similarity, 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Prediction by filtering for k highest weights, and estimate rating: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find optimal weights by minimizing MSE with gradient descent</a:t>
                </a:r>
              </a:p>
              <a:p>
                <a:pPr lvl="1"/>
                <a:r>
                  <a:rPr lang="en-US" dirty="0"/>
                  <a:t>Can include baseline terms</a:t>
                </a:r>
              </a:p>
              <a:p>
                <a:pPr lvl="1"/>
                <a:r>
                  <a:rPr lang="en-US" dirty="0"/>
                  <a:t>Will take up gradient decent later</a:t>
                </a:r>
              </a:p>
              <a:p>
                <a:r>
                  <a:rPr lang="en-US" dirty="0"/>
                  <a:t>Or use neural collaborative filtering, </a:t>
                </a:r>
                <a:r>
                  <a:rPr lang="en-US" dirty="0">
                    <a:hlinkClick r:id="rId2"/>
                  </a:rPr>
                  <a:t>He, et. el., 2017</a:t>
                </a:r>
                <a:r>
                  <a:rPr lang="en-US" dirty="0"/>
                  <a:t>, to learn optimal weights </a:t>
                </a: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3"/>
                <a:stretch>
                  <a:fillRect l="-1159" t="-24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Evaluating Recommenders</a:t>
            </a:r>
          </a:p>
        </p:txBody>
      </p:sp>
    </p:spTree>
    <p:extLst>
      <p:ext uri="{BB962C8B-B14F-4D97-AF65-F5344CB8AC3E}">
        <p14:creationId xmlns:p14="http://schemas.microsoft.com/office/powerpoint/2010/main" val="3114923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3D48E-7DDD-6156-0A05-4EB20339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1A44-874E-8831-E915-8CFF2A4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CBF9-87CC-11AC-AD83-94CE226B28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13" y="896079"/>
            <a:ext cx="7078859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do we objectively evaluate IR algorithms? </a:t>
            </a:r>
          </a:p>
          <a:p>
            <a:r>
              <a:rPr lang="en-US" dirty="0">
                <a:latin typeface="+mn-lt"/>
              </a:rPr>
              <a:t>There are three dimensions of performance </a:t>
            </a:r>
          </a:p>
          <a:p>
            <a:r>
              <a:rPr lang="en-US" dirty="0">
                <a:latin typeface="+mn-lt"/>
              </a:rPr>
              <a:t>Many possible </a:t>
            </a:r>
            <a:r>
              <a:rPr lang="en-US" dirty="0">
                <a:latin typeface="+mn-lt"/>
                <a:hlinkClick r:id="rId3"/>
              </a:rPr>
              <a:t>recommendation performance metrics</a:t>
            </a:r>
            <a:r>
              <a:rPr lang="en-US" dirty="0">
                <a:latin typeface="+mn-lt"/>
                <a:hlinkClick r:id="rId4"/>
              </a:rPr>
              <a:t> </a:t>
            </a: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Memory use </a:t>
            </a:r>
            <a:r>
              <a:rPr lang="en-US" dirty="0">
                <a:latin typeface="+mn-lt"/>
              </a:rPr>
              <a:t>can be the biggest constraint for massive data sets</a:t>
            </a:r>
          </a:p>
          <a:p>
            <a:r>
              <a:rPr lang="en-US" b="1" dirty="0">
                <a:latin typeface="+mn-lt"/>
              </a:rPr>
              <a:t>Speed</a:t>
            </a:r>
            <a:r>
              <a:rPr lang="en-US" dirty="0">
                <a:latin typeface="+mn-lt"/>
              </a:rPr>
              <a:t> can be important for many applications   </a:t>
            </a:r>
          </a:p>
          <a:p>
            <a:pPr lvl="1"/>
            <a:r>
              <a:rPr lang="en-US" dirty="0">
                <a:latin typeface="+mn-lt"/>
              </a:rPr>
              <a:t>Users will only pay attention to promptly displayed recommendations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725A6CF-0B0D-044D-B5B6-DE9B7965339A}"/>
              </a:ext>
            </a:extLst>
          </p:cNvPr>
          <p:cNvSpPr/>
          <p:nvPr/>
        </p:nvSpPr>
        <p:spPr>
          <a:xfrm>
            <a:off x="8131804" y="2645404"/>
            <a:ext cx="3618482" cy="2919234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EA804-9933-F229-12BD-74D194299BD8}"/>
              </a:ext>
            </a:extLst>
          </p:cNvPr>
          <p:cNvSpPr txBox="1"/>
          <p:nvPr/>
        </p:nvSpPr>
        <p:spPr>
          <a:xfrm>
            <a:off x="9002152" y="1814407"/>
            <a:ext cx="187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Memory -Scalable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A55F2-3C05-63F7-9CF9-01D795678EB1}"/>
              </a:ext>
            </a:extLst>
          </p:cNvPr>
          <p:cNvSpPr txBox="1"/>
          <p:nvPr/>
        </p:nvSpPr>
        <p:spPr>
          <a:xfrm>
            <a:off x="7179129" y="5577562"/>
            <a:ext cx="266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Low Computational Complexity-Scalable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1CDF-2012-FB77-C632-1BA165B1028C}"/>
              </a:ext>
            </a:extLst>
          </p:cNvPr>
          <p:cNvSpPr txBox="1"/>
          <p:nvPr/>
        </p:nvSpPr>
        <p:spPr>
          <a:xfrm>
            <a:off x="10341033" y="5577562"/>
            <a:ext cx="185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Retrieval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8501-B656-A203-0084-D99C3720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2B5E-C5E0-A670-25D1-6E85E1A7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B8A5-C072-FB27-8058-BCA2869F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provide a exhaustive, perhaps exhausting</a:t>
            </a:r>
            <a:r>
              <a:rPr lang="en-US" dirty="0">
                <a:sym typeface="Wingdings" panose="05000000000000000000" pitchFamily="2" charset="2"/>
              </a:rPr>
              <a:t>,</a:t>
            </a:r>
            <a:r>
              <a:rPr lang="en-US" dirty="0"/>
              <a:t> review of four aspects of recommender system performance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Similarity metrics </a:t>
            </a:r>
            <a:r>
              <a:rPr lang="en-US" dirty="0"/>
              <a:t>measure the similarity of recommendations to user queries   </a:t>
            </a:r>
          </a:p>
          <a:p>
            <a:pPr lvl="1"/>
            <a:r>
              <a:rPr lang="en-US" dirty="0"/>
              <a:t>We have addressed these metrics previously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</a:t>
            </a:r>
            <a:r>
              <a:rPr lang="en-US" dirty="0"/>
              <a:t>metrics evaluate the how broad and relevant the recommendations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Predictive metrics </a:t>
            </a:r>
            <a:r>
              <a:rPr lang="en-US" dirty="0"/>
              <a:t>evaluate how well the recommender system predicts the ratings of users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Business metrics </a:t>
            </a:r>
            <a:r>
              <a:rPr lang="en-US" dirty="0"/>
              <a:t>how well the recommender system improves business performance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6BD38-9E2F-0B9D-F94A-7A134081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8E9C-57F4-75C4-5DF4-F5FEC2F4B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565D-5226-E04B-3A54-1E02B86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Jadon Patil 2024 </a:t>
            </a:r>
            <a:r>
              <a:rPr lang="en-US" dirty="0"/>
              <a:t>review a large number of </a:t>
            </a:r>
            <a:r>
              <a:rPr lang="en-US" b="1" dirty="0"/>
              <a:t>candidate generation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Ranking metrics </a:t>
            </a:r>
            <a:r>
              <a:rPr lang="en-US" dirty="0"/>
              <a:t>for either candidate generation or business evaluation</a:t>
            </a:r>
            <a:endParaRPr lang="en-US" b="1" dirty="0"/>
          </a:p>
          <a:p>
            <a:pPr lvl="1"/>
            <a:r>
              <a:rPr lang="en-US" dirty="0" err="1"/>
              <a:t>Precision@k</a:t>
            </a:r>
            <a:r>
              <a:rPr lang="en-US" dirty="0"/>
              <a:t>, </a:t>
            </a:r>
            <a:r>
              <a:rPr lang="en-US" dirty="0" err="1"/>
              <a:t>Recall@k</a:t>
            </a:r>
            <a:r>
              <a:rPr lang="en-US" dirty="0"/>
              <a:t>, average </a:t>
            </a:r>
            <a:r>
              <a:rPr lang="en-US" dirty="0" err="1"/>
              <a:t>Precision@k</a:t>
            </a:r>
            <a:r>
              <a:rPr lang="en-US" dirty="0"/>
              <a:t>, average </a:t>
            </a:r>
            <a:r>
              <a:rPr lang="en-US" dirty="0" err="1"/>
              <a:t>Recall@k</a:t>
            </a:r>
            <a:endParaRPr lang="en-US" dirty="0"/>
          </a:p>
          <a:p>
            <a:pPr lvl="1"/>
            <a:r>
              <a:rPr lang="en-US" dirty="0"/>
              <a:t>Normalized cumulative discounted gain</a:t>
            </a:r>
          </a:p>
          <a:p>
            <a:pPr lvl="1"/>
            <a:r>
              <a:rPr lang="en-US" dirty="0"/>
              <a:t>Mean reciprocal rank</a:t>
            </a:r>
          </a:p>
          <a:p>
            <a:pPr lvl="1"/>
            <a:r>
              <a:rPr lang="en-US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Candidate generation metrics</a:t>
            </a:r>
          </a:p>
          <a:p>
            <a:pPr lvl="1"/>
            <a:r>
              <a:rPr lang="en-US" dirty="0"/>
              <a:t>Novelty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Serendipity</a:t>
            </a:r>
          </a:p>
          <a:p>
            <a:pPr lvl="1"/>
            <a:r>
              <a:rPr lang="en-US" dirty="0"/>
              <a:t>Catalog coverage</a:t>
            </a:r>
          </a:p>
          <a:p>
            <a:pPr lvl="1"/>
            <a:r>
              <a:rPr lang="en-US" dirty="0"/>
              <a:t>Distributional coverage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8AA1-5119-F61A-40EF-00972012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34E0-7CF5-BFBC-5F4F-DF238221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Novelty</a:t>
                </a:r>
                <a:r>
                  <a:rPr lang="en-US" dirty="0"/>
                  <a:t> measures how unexpected items in recommender set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given normalized </a:t>
                </a:r>
                <a:r>
                  <a:rPr lang="en-US" b="1" dirty="0"/>
                  <a:t>popularity score</a:t>
                </a:r>
                <a:r>
                  <a:rPr lang="en-US" dirty="0"/>
                  <a:t> for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𝑁𝑜𝑣𝑒𝑙𝑡𝑦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𝑎𝑣𝑎𝑖𝑙𝑎𝑏𝑙𝑒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𝑁𝑜𝑣𝑒𝑙𝑡𝑦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Popular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lower novelty </a:t>
                </a:r>
              </a:p>
              <a:p>
                <a:r>
                  <a:rPr lang="en-US" dirty="0"/>
                  <a:t>Including novel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improves user experience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C4131C-8029-2A94-7124-6D62CD528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9754-1576-9922-95A6-159EBFC3E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6465-FA7D-12EA-C053-6CFD618C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Diversity</a:t>
                </a:r>
                <a:r>
                  <a:rPr lang="en-US" dirty="0"/>
                  <a:t> measures pairwise dissimilarity of recommendation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𝑑𝑖𝑠𝑠𝑖𝑚𝑖𝑙𝑎𝑟𝑖𝑡𝑦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metric of dissimilarity or distance between recommendations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𝐷𝑖𝑣𝑒𝑟𝑠𝑖𝑡𝑦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Recommendation sets with high diversity are thought to increase user engagement  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1DB024-E523-F824-8A01-A31EE683A2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1790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7125-C28F-C7DC-4CBD-B6C9E2CD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7226-5FC7-9ACB-196C-839E90EA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Candidate generation metrics</a:t>
                </a:r>
              </a:p>
              <a:p>
                <a:r>
                  <a:rPr lang="en-US" b="1" dirty="0"/>
                  <a:t>Serendipity</a:t>
                </a:r>
                <a:r>
                  <a:rPr lang="en-US" dirty="0"/>
                  <a:t> measures how well the recommender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for the set of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set of items, I, set of items discovered by the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and</a:t>
                </a:r>
                <a:r>
                  <a:rPr lang="en-US" dirty="0"/>
                  <a:t> set of items liked by the user L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𝑆𝑒𝑟𝑒𝑛𝑑𝑖𝑝𝑖𝑡𝑦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)∩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Serendipity measures how well the user likes but does not expect items in the recommendations</a:t>
                </a:r>
              </a:p>
              <a:p>
                <a:r>
                  <a:rPr lang="en-US" dirty="0"/>
                  <a:t>In other words, serendipity measures the recommender's ability to provide useful but unexpected recommendations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A1C7F6-8706-858B-D3BC-74B83283E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Evaluating </a:t>
                </a:r>
                <a:r>
                  <a:rPr lang="en-US" b="1" dirty="0"/>
                  <a:t>predictive performance </a:t>
                </a:r>
                <a:r>
                  <a:rPr lang="en-US" dirty="0"/>
                  <a:t>or recommender systems</a:t>
                </a:r>
              </a:p>
              <a:p>
                <a:r>
                  <a:rPr lang="en-US" b="1" dirty="0"/>
                  <a:t>Predictive metrics </a:t>
                </a:r>
                <a:r>
                  <a:rPr lang="en-US" dirty="0"/>
                  <a:t>compare actual ratings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 </a:t>
                </a:r>
                <a:r>
                  <a:rPr lang="en-US" i="1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/>
                  <a:t>, to the predicted rating,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Follows supervised learning (regression) evaluation process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31" y="1060534"/>
                <a:ext cx="11850624" cy="2071539"/>
              </a:xfrm>
              <a:blipFill>
                <a:blip r:embed="rId2"/>
                <a:stretch>
                  <a:fillRect l="-1080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78B94-5AB1-430D-915C-1FDBE7A28BF2}"/>
              </a:ext>
            </a:extLst>
          </p:cNvPr>
          <p:cNvSpPr txBox="1">
            <a:spLocks/>
          </p:cNvSpPr>
          <p:nvPr/>
        </p:nvSpPr>
        <p:spPr>
          <a:xfrm>
            <a:off x="4815523" y="3392982"/>
            <a:ext cx="7270232" cy="309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estimated rating to actual ratings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full data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back Bernoulli sampled fraction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using metric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F5926-38D3-44ED-BAAB-A08528500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87177"/>
              </p:ext>
            </p:extLst>
          </p:nvPr>
        </p:nvGraphicFramePr>
        <p:xfrm>
          <a:off x="887869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2000958" y="3067129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31940" y="4677095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08987B-A8C8-45D3-9842-03D904DE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29502"/>
              </p:ext>
            </p:extLst>
          </p:nvPr>
        </p:nvGraphicFramePr>
        <p:xfrm>
          <a:off x="887868" y="360198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Which predictive evaluation metrics can we use? </a:t>
                </a:r>
              </a:p>
              <a:p>
                <a:r>
                  <a:rPr lang="en-US" dirty="0"/>
                  <a:t>Could compare actual and estimated ratings</a:t>
                </a:r>
              </a:p>
              <a:p>
                <a:pPr lvl="1"/>
                <a:r>
                  <a:rPr lang="en-US" dirty="0"/>
                  <a:t>RMSE</a:t>
                </a:r>
              </a:p>
              <a:p>
                <a:pPr lvl="1"/>
                <a:r>
                  <a:rPr lang="en-US" dirty="0"/>
                  <a:t>MAE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root mean squared error, RMSE</a:t>
                </a:r>
              </a:p>
              <a:p>
                <a:pPr lvl="1"/>
                <a:r>
                  <a:rPr lang="en-US" dirty="0"/>
                  <a:t>Most widely used</a:t>
                </a:r>
              </a:p>
              <a:p>
                <a:pPr lvl="1"/>
                <a:r>
                  <a:rPr lang="en-US" dirty="0"/>
                  <a:t>Assumes algorithm is </a:t>
                </a:r>
                <a:r>
                  <a:rPr lang="en-US" b="1" dirty="0"/>
                  <a:t>MLE</a:t>
                </a:r>
              </a:p>
              <a:p>
                <a:pPr lvl="1"/>
                <a:r>
                  <a:rPr lang="en-US" dirty="0"/>
                  <a:t>Fast to compute for item, </a:t>
                </a:r>
                <a:r>
                  <a:rPr lang="en-US" i="1" dirty="0" err="1"/>
                  <a:t>i</a:t>
                </a:r>
                <a:r>
                  <a:rPr lang="en-US" dirty="0"/>
                  <a:t>, and user, </a:t>
                </a:r>
                <a:r>
                  <a:rPr lang="en-US" i="1" dirty="0"/>
                  <a:t>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C78B94-5AB1-430D-915C-1FDBE7A2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986119"/>
                <a:ext cx="6989617" cy="5596258"/>
              </a:xfrm>
              <a:prstGeom prst="rect">
                <a:avLst/>
              </a:prstGeom>
              <a:blipFill>
                <a:blip r:embed="rId2"/>
                <a:stretch>
                  <a:fillRect l="-174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06B50-E0B9-44A2-A52F-5F58E3CB2C0B}"/>
              </a:ext>
            </a:extLst>
          </p:cNvPr>
          <p:cNvSpPr txBox="1"/>
          <p:nvPr/>
        </p:nvSpPr>
        <p:spPr>
          <a:xfrm>
            <a:off x="1844204" y="181507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B9402-0FE2-45C1-ACAF-3FFD74A7024A}"/>
              </a:ext>
            </a:extLst>
          </p:cNvPr>
          <p:cNvSpPr txBox="1"/>
          <p:nvPr/>
        </p:nvSpPr>
        <p:spPr>
          <a:xfrm rot="16200000">
            <a:off x="-124814" y="3425038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3993A2-0B8A-424E-8A5B-95D40E9E4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518384"/>
              </p:ext>
            </p:extLst>
          </p:nvPr>
        </p:nvGraphicFramePr>
        <p:xfrm>
          <a:off x="731114" y="2384437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6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1166-EA3A-7D2B-C07E-1EDB91B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DBFE-1F0B-5E3E-032F-50A40862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367F-9C6A-B439-D3AF-97F38569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Ibrahim, et. al, 2025</a:t>
            </a:r>
            <a:r>
              <a:rPr lang="en-US" u="sng" dirty="0"/>
              <a:t>,</a:t>
            </a:r>
            <a:r>
              <a:rPr lang="en-US" dirty="0"/>
              <a:t> propose a taxonomy to organize recommender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FB34-CDE1-A3B3-731A-C626105B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28" y="1687973"/>
            <a:ext cx="10540257" cy="50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5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Evaluating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apply </a:t>
            </a:r>
            <a:r>
              <a:rPr lang="en-US" b="1" dirty="0"/>
              <a:t>cross validation </a:t>
            </a:r>
            <a:r>
              <a:rPr lang="en-US" dirty="0"/>
              <a:t>to recommender algorithms?</a:t>
            </a:r>
          </a:p>
          <a:p>
            <a:r>
              <a:rPr lang="en-US" dirty="0"/>
              <a:t>Yes! Use </a:t>
            </a:r>
            <a:r>
              <a:rPr lang="en-US" b="1" dirty="0"/>
              <a:t>K-fold CV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Randomly sample data into K-folds (subsets)</a:t>
            </a:r>
          </a:p>
          <a:p>
            <a:pPr lvl="1"/>
            <a:r>
              <a:rPr lang="en-US" dirty="0"/>
              <a:t>Round robin hold back one fold for evaluation and train model on K-1 folds</a:t>
            </a:r>
          </a:p>
          <a:p>
            <a:pPr lvl="1"/>
            <a:r>
              <a:rPr lang="en-US" dirty="0"/>
              <a:t>Base evaluation on mean and variance of K performance metric sets  </a:t>
            </a:r>
          </a:p>
          <a:p>
            <a:r>
              <a:rPr lang="en-US" dirty="0"/>
              <a:t>CV is an effective tool for comparing performance of models</a:t>
            </a:r>
          </a:p>
          <a:p>
            <a:r>
              <a:rPr lang="en-US" dirty="0"/>
              <a:t>In theory, can use </a:t>
            </a:r>
            <a:r>
              <a:rPr lang="en-US" b="1" dirty="0"/>
              <a:t>nested CV</a:t>
            </a:r>
            <a:r>
              <a:rPr lang="en-US" dirty="0"/>
              <a:t> for hyperparameter search</a:t>
            </a:r>
          </a:p>
          <a:p>
            <a:pPr lvl="1"/>
            <a:r>
              <a:rPr lang="en-US" dirty="0"/>
              <a:t>But computation can be prohibitive – data can be massive</a:t>
            </a:r>
          </a:p>
          <a:p>
            <a:pPr lvl="1"/>
            <a:r>
              <a:rPr lang="en-US" dirty="0"/>
              <a:t>Can limit folds and number of hyperparameter values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B41D70-8836-483A-8138-BCB7A352D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405626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11EE-7E2E-0FCB-0B3E-CB043DCA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3F698-02AC-A1C6-E60E-C21D0956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17614-D456-A518-4522-EA94A1C2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5AF7-E88B-55A4-7DF7-2A987BB00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unsupervised matrix factorization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49E3B-5B81-63AB-425A-EF895714544D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E3F51E-9BCA-4683-AC32-337D9A53609B}"/>
              </a:ext>
            </a:extLst>
          </p:cNvPr>
          <p:cNvSpPr/>
          <p:nvPr/>
        </p:nvSpPr>
        <p:spPr>
          <a:xfrm rot="20284361">
            <a:off x="1113604" y="2072482"/>
            <a:ext cx="2071725" cy="464270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machine learning models</a:t>
            </a:r>
          </a:p>
          <a:p>
            <a:r>
              <a:rPr lang="en-US" dirty="0"/>
              <a:t>Latent variables are </a:t>
            </a:r>
            <a:r>
              <a:rPr lang="en-US" b="1" dirty="0"/>
              <a:t>low-dimensional and dense embedding </a:t>
            </a:r>
            <a:r>
              <a:rPr lang="en-US" dirty="0"/>
              <a:t>of the spare response data        </a:t>
            </a:r>
          </a:p>
          <a:p>
            <a:pPr lvl="1"/>
            <a:r>
              <a:rPr lang="en-US" b="1" dirty="0"/>
              <a:t>Unsupervised </a:t>
            </a:r>
          </a:p>
          <a:p>
            <a:pPr lvl="1"/>
            <a:r>
              <a:rPr lang="en-US" b="1" dirty="0"/>
              <a:t>Supervised</a:t>
            </a:r>
          </a:p>
          <a:p>
            <a:r>
              <a:rPr lang="en-US" dirty="0"/>
              <a:t>Data values can be dense or sparse  </a:t>
            </a:r>
          </a:p>
          <a:p>
            <a:pPr lvl="1"/>
            <a:r>
              <a:rPr lang="en-US" dirty="0"/>
              <a:t>Example, numeric features are typically dense   </a:t>
            </a:r>
          </a:p>
          <a:p>
            <a:pPr lvl="1"/>
            <a:r>
              <a:rPr lang="en-US" dirty="0"/>
              <a:t>Categorical features with high dimensionality are sparsely coded  </a:t>
            </a:r>
          </a:p>
          <a:p>
            <a:r>
              <a:rPr lang="en-US" dirty="0"/>
              <a:t>Negative sampling bias results in few positive responses    </a:t>
            </a:r>
          </a:p>
          <a:p>
            <a:pPr lvl="1"/>
            <a:r>
              <a:rPr lang="en-US" dirty="0"/>
              <a:t>Imbalanced training cases  </a:t>
            </a:r>
          </a:p>
          <a:p>
            <a:r>
              <a:rPr lang="en-US" dirty="0"/>
              <a:t>An </a:t>
            </a:r>
            <a:r>
              <a:rPr lang="en-US" b="1" dirty="0"/>
              <a:t>embedding space </a:t>
            </a:r>
            <a:r>
              <a:rPr lang="en-US" dirty="0"/>
              <a:t>used to overcome these problems </a:t>
            </a:r>
          </a:p>
          <a:p>
            <a:pPr lvl="1"/>
            <a:r>
              <a:rPr lang="en-US" dirty="0"/>
              <a:t>Embedding spaces contain latent factors</a:t>
            </a:r>
          </a:p>
          <a:p>
            <a:pPr lvl="1"/>
            <a:r>
              <a:rPr lang="en-US" dirty="0"/>
              <a:t>Latent factors that are not observable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Here we focus on </a:t>
            </a:r>
            <a:r>
              <a:rPr lang="en-US" b="1" dirty="0"/>
              <a:t>unsupervised non-negative matrix decomposition </a:t>
            </a:r>
            <a:r>
              <a:rPr lang="en-US" dirty="0"/>
              <a:t>of the utility matrix</a:t>
            </a:r>
          </a:p>
          <a:p>
            <a:r>
              <a:rPr lang="en-US" dirty="0"/>
              <a:t>Compute missing ratings from matrix decomposition</a:t>
            </a:r>
          </a:p>
          <a:p>
            <a:r>
              <a:rPr lang="en-US" dirty="0"/>
              <a:t>But, need a trick!</a:t>
            </a:r>
          </a:p>
          <a:p>
            <a:pPr lvl="1"/>
            <a:r>
              <a:rPr lang="en-US" dirty="0"/>
              <a:t>Utility matrix is not square: wide, n users by m items</a:t>
            </a:r>
          </a:p>
          <a:p>
            <a:pPr lvl="1"/>
            <a:r>
              <a:rPr lang="en-US" dirty="0"/>
              <a:t>Typically, </a:t>
            </a:r>
            <a:r>
              <a:rPr lang="en-US" i="1" dirty="0"/>
              <a:t>m &lt;&lt; n</a:t>
            </a:r>
            <a:r>
              <a:rPr lang="en-US" dirty="0"/>
              <a:t>, or sometimes </a:t>
            </a:r>
            <a:r>
              <a:rPr lang="en-US" i="1" dirty="0"/>
              <a:t>n &lt; m</a:t>
            </a:r>
          </a:p>
          <a:p>
            <a:pPr lvl="1"/>
            <a:r>
              <a:rPr lang="en-US" dirty="0"/>
              <a:t>Many missing values, negative sample bias </a:t>
            </a:r>
          </a:p>
          <a:p>
            <a:pPr lvl="1"/>
            <a:r>
              <a:rPr lang="en-US" dirty="0"/>
              <a:t>Standard SVD biased by 0 filling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Latent factor recommenders </a:t>
            </a:r>
            <a:r>
              <a:rPr lang="en-US" dirty="0"/>
              <a:t>are powerful models</a:t>
            </a:r>
          </a:p>
          <a:p>
            <a:r>
              <a:rPr lang="en-US" dirty="0"/>
              <a:t>What are factor models? </a:t>
            </a:r>
          </a:p>
          <a:p>
            <a:r>
              <a:rPr lang="en-US" b="1" dirty="0"/>
              <a:t>Statistical factor models </a:t>
            </a:r>
            <a:r>
              <a:rPr lang="en-US" dirty="0"/>
              <a:t>attempt to </a:t>
            </a:r>
            <a:r>
              <a:rPr lang="en-US" b="1" dirty="0"/>
              <a:t>explain data </a:t>
            </a:r>
            <a:endParaRPr lang="en-US" dirty="0"/>
          </a:p>
          <a:p>
            <a:pPr lvl="1"/>
            <a:r>
              <a:rPr lang="en-US" dirty="0"/>
              <a:t>Factors define </a:t>
            </a:r>
            <a:r>
              <a:rPr lang="en-US" b="1" dirty="0"/>
              <a:t>a low-dimensional embedding space</a:t>
            </a:r>
          </a:p>
          <a:p>
            <a:pPr lvl="1"/>
            <a:r>
              <a:rPr lang="en-US" dirty="0"/>
              <a:t>Embeddings are </a:t>
            </a:r>
            <a:r>
              <a:rPr lang="en-US" b="1" dirty="0"/>
              <a:t>explanatory factors</a:t>
            </a:r>
          </a:p>
          <a:p>
            <a:pPr lvl="1"/>
            <a:r>
              <a:rPr lang="en-US" dirty="0"/>
              <a:t>Algorithm learns </a:t>
            </a:r>
            <a:r>
              <a:rPr lang="en-US" b="1" dirty="0"/>
              <a:t>factor weights</a:t>
            </a:r>
          </a:p>
          <a:p>
            <a:r>
              <a:rPr lang="en-US" b="1" dirty="0"/>
              <a:t>Unobservable factors </a:t>
            </a:r>
            <a:r>
              <a:rPr lang="en-US" dirty="0"/>
              <a:t>are called </a:t>
            </a:r>
            <a:r>
              <a:rPr lang="en-US" b="1" dirty="0"/>
              <a:t>latent factors</a:t>
            </a:r>
          </a:p>
          <a:p>
            <a:pPr lvl="1"/>
            <a:r>
              <a:rPr lang="en-US" dirty="0"/>
              <a:t>Latent since these factors </a:t>
            </a:r>
            <a:r>
              <a:rPr lang="en-US" b="1" dirty="0"/>
              <a:t>cannot be observed</a:t>
            </a:r>
          </a:p>
          <a:p>
            <a:pPr lvl="1"/>
            <a:r>
              <a:rPr lang="en-US" dirty="0"/>
              <a:t>Factors weights learned from observed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 recommenders are powerful model</a:t>
                </a:r>
              </a:p>
              <a:p>
                <a:r>
                  <a:rPr lang="en-US" dirty="0"/>
                  <a:t>Recall </a:t>
                </a:r>
                <a:r>
                  <a:rPr lang="en-US" b="1" dirty="0"/>
                  <a:t>singular value decomposition (SVD)</a:t>
                </a:r>
                <a:r>
                  <a:rPr lang="en-US" dirty="0"/>
                  <a:t> of </a:t>
                </a:r>
                <a:r>
                  <a:rPr lang="en-US" dirty="0" err="1"/>
                  <a:t>nxm</a:t>
                </a:r>
                <a:r>
                  <a:rPr lang="en-US" dirty="0"/>
                  <a:t> matrix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SVD is an unsupervised matrix factorization</a:t>
                </a:r>
              </a:p>
              <a:p>
                <a:pPr lvl="1"/>
                <a:r>
                  <a:rPr lang="en-US" dirty="0"/>
                  <a:t> Utility matrix is not square, so no exact (eigen) decomposition</a:t>
                </a:r>
              </a:p>
              <a:p>
                <a:pPr lvl="1"/>
                <a:r>
                  <a:rPr lang="en-US" dirty="0"/>
                  <a:t>Approximate decomposition (factorization)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pPr lvl="1"/>
                <a:r>
                  <a:rPr lang="en-US" i="1" dirty="0"/>
                  <a:t>U </a:t>
                </a:r>
                <a:r>
                  <a:rPr lang="en-US" dirty="0"/>
                  <a:t>is </a:t>
                </a:r>
                <a:r>
                  <a:rPr lang="en-US" i="1" dirty="0"/>
                  <a:t>n x s</a:t>
                </a:r>
                <a:r>
                  <a:rPr lang="en-US" dirty="0"/>
                  <a:t> 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left singular vectors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latin typeface="Symbol" panose="05050102010706020507" pitchFamily="18" charset="2"/>
                  </a:rPr>
                  <a:t>S</a:t>
                </a:r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singular values</a:t>
                </a:r>
              </a:p>
              <a:p>
                <a:pPr lvl="1"/>
                <a:r>
                  <a:rPr lang="en-US" i="1" dirty="0"/>
                  <a:t>V</a:t>
                </a:r>
                <a:r>
                  <a:rPr lang="en-US" dirty="0"/>
                  <a:t> is </a:t>
                </a:r>
                <a:r>
                  <a:rPr lang="en-US" i="1" dirty="0"/>
                  <a:t>m x s </a:t>
                </a:r>
                <a:r>
                  <a:rPr lang="en-US" dirty="0"/>
                  <a:t>orthogonal and unitary matrix of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:r>
                  <a:rPr lang="en-US" b="1" dirty="0"/>
                  <a:t>right singular vectors</a:t>
                </a:r>
              </a:p>
              <a:p>
                <a:r>
                  <a:rPr lang="en-US" dirty="0"/>
                  <a:t>Matrix multiplication of decomposition,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approximately reconstructs </a:t>
                </a:r>
                <a:r>
                  <a:rPr lang="en-US" b="1" i="1" dirty="0"/>
                  <a:t>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2"/>
                <a:stretch>
                  <a:fillRect l="-115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6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SVD decomposition the on utility matrix, A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Problem, SVD biased by missing values and produces negative ratings</a:t>
                </a:r>
              </a:p>
              <a:p>
                <a:r>
                  <a:rPr lang="en-US" dirty="0"/>
                  <a:t>Reconstruction of utility matrix is biased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223283"/>
              </a:xfrm>
              <a:blipFill>
                <a:blip r:embed="rId2"/>
                <a:stretch>
                  <a:fillRect l="-1159" t="-1867" b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B15E6B-04F9-4ACD-936C-E4B39626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9339"/>
              </p:ext>
            </p:extLst>
          </p:nvPr>
        </p:nvGraphicFramePr>
        <p:xfrm>
          <a:off x="1189968" y="2256166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29664"/>
              </p:ext>
            </p:extLst>
          </p:nvPr>
        </p:nvGraphicFramePr>
        <p:xfrm>
          <a:off x="9120447" y="2161896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E3763-5349-497E-896D-21740188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65341"/>
              </p:ext>
            </p:extLst>
          </p:nvPr>
        </p:nvGraphicFramePr>
        <p:xfrm>
          <a:off x="7198970" y="2204648"/>
          <a:ext cx="1312716" cy="131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7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2817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</a:tblGrid>
              <a:tr h="31523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523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7307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70040"/>
              </p:ext>
            </p:extLst>
          </p:nvPr>
        </p:nvGraphicFramePr>
        <p:xfrm>
          <a:off x="5277492" y="2244534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0" y="2601894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/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F6801-5125-4A7D-8D45-8954BC69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09" y="2464516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58" y="2459353"/>
                <a:ext cx="60876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/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FCC5A-53DB-4B93-8A19-D2230D26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140" y="1671391"/>
                <a:ext cx="66459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/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F6AF49-9CD4-4E75-8462-E2FC7875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34" y="1619873"/>
                <a:ext cx="66459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/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051FC-8F03-4ABB-B1FE-AAC52F48F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54" y="1588960"/>
                <a:ext cx="6645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8A13AB0-5CDC-445A-8066-8823E48FE52C}"/>
              </a:ext>
            </a:extLst>
          </p:cNvPr>
          <p:cNvSpPr txBox="1"/>
          <p:nvPr/>
        </p:nvSpPr>
        <p:spPr>
          <a:xfrm>
            <a:off x="2303057" y="1721314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6A090-6754-490D-B334-AE21CF62022C}"/>
              </a:ext>
            </a:extLst>
          </p:cNvPr>
          <p:cNvSpPr txBox="1"/>
          <p:nvPr/>
        </p:nvSpPr>
        <p:spPr>
          <a:xfrm rot="16200000">
            <a:off x="334039" y="3331280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32785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Perform </a:t>
                </a:r>
                <a:r>
                  <a:rPr lang="en-US" b="1" dirty="0"/>
                  <a:t>non-negative factorization </a:t>
                </a:r>
                <a:r>
                  <a:rPr lang="en-US" dirty="0"/>
                  <a:t>of utility matrix,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Wait! Don’t need SVD, 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Use </a:t>
                </a:r>
                <a:r>
                  <a:rPr lang="en-US" b="1" dirty="0">
                    <a:ea typeface="Cambria Math" panose="02040503050406030204" pitchFamily="18" charset="0"/>
                  </a:rPr>
                  <a:t>non-negative matrix factorization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Where,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160" y="923925"/>
                <a:ext cx="10515600" cy="5708251"/>
              </a:xfrm>
              <a:blipFill>
                <a:blip r:embed="rId2"/>
                <a:stretch>
                  <a:fillRect l="-1217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7477"/>
              </p:ext>
            </p:extLst>
          </p:nvPr>
        </p:nvGraphicFramePr>
        <p:xfrm>
          <a:off x="8223192" y="4067909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79104"/>
              </p:ext>
            </p:extLst>
          </p:nvPr>
        </p:nvGraphicFramePr>
        <p:xfrm>
          <a:off x="5529771" y="3996188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40" y="4439588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683" y="4385874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425050"/>
              </p:ext>
            </p:extLst>
          </p:nvPr>
        </p:nvGraphicFramePr>
        <p:xfrm>
          <a:off x="1178700" y="4076139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291789" y="35412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322771" y="5151253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223192" y="354128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810926" y="509738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501234" y="350103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239695" y="4491368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6891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Can we perform decomposition on the utility matrix, A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How can we interpret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decomposition?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Different factors for items and users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Vectors of </a:t>
                </a:r>
                <a:r>
                  <a:rPr lang="en-US" b="1" dirty="0">
                    <a:ea typeface="Cambria Math" panose="02040503050406030204" pitchFamily="18" charset="0"/>
                  </a:rPr>
                  <a:t>explanatory factors</a:t>
                </a:r>
                <a:r>
                  <a:rPr lang="en-US" dirty="0">
                    <a:ea typeface="Cambria Math" panose="02040503050406030204" pitchFamily="18" charset="0"/>
                  </a:rPr>
                  <a:t> for the values of the utility matrix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Inner product of </a:t>
                </a:r>
                <a:r>
                  <a:rPr lang="en-US" b="1" dirty="0"/>
                  <a:t>Factor weights </a:t>
                </a:r>
                <a:r>
                  <a:rPr lang="en-US" dirty="0"/>
                  <a:t>predicts the rating values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871" y="1080652"/>
                <a:ext cx="10515600" cy="5643997"/>
              </a:xfrm>
              <a:blipFill>
                <a:blip r:embed="rId2"/>
                <a:stretch>
                  <a:fillRect l="-104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2546"/>
              </p:ext>
            </p:extLst>
          </p:nvPr>
        </p:nvGraphicFramePr>
        <p:xfrm>
          <a:off x="8669015" y="23349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63798"/>
              </p:ext>
            </p:extLst>
          </p:nvPr>
        </p:nvGraphicFramePr>
        <p:xfrm>
          <a:off x="5975594" y="22632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63" y="27066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6" y="26529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42845"/>
              </p:ext>
            </p:extLst>
          </p:nvPr>
        </p:nvGraphicFramePr>
        <p:xfrm>
          <a:off x="1624523" y="23431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672084" y="1830807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768594" y="34183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603487" y="1830807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5256749" y="33644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881529" y="1790554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685518" y="27584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1183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8B1AF-3CA5-603C-3033-95526434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A8F7-02CB-CA80-5BC4-A909A7B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6463-02E5-FC5F-5DEE-D1900E08B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Recommendation algorithms have evolved with 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F3A6E-75F9-38D0-B3F9-3D13DA0EEEDC}"/>
              </a:ext>
            </a:extLst>
          </p:cNvPr>
          <p:cNvSpPr txBox="1"/>
          <p:nvPr/>
        </p:nvSpPr>
        <p:spPr>
          <a:xfrm>
            <a:off x="3446928" y="6272684"/>
            <a:ext cx="514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2"/>
              </a:rPr>
              <a:t>A Comprehensive Review of Recommender Systems: Transitioning From Theory to Practice, Raza, et.al., 2024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C894-CEC6-45F8-2A60-45E59F45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1" y="1804835"/>
            <a:ext cx="1027890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0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With P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decomposition compute rating of item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i="1" dirty="0" err="1"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for user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,∙</m:t>
                        </m:r>
                      </m:sub>
                    </m:sSub>
                  </m:oMath>
                </a14:m>
                <a:r>
                  <a:rPr lang="en-US" dirty="0"/>
                  <a:t> is the vector of factor weights for item </a:t>
                </a:r>
                <a:r>
                  <a:rPr lang="en-US" i="1" dirty="0" err="1"/>
                  <a:t>i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vector of factor weights for user </a:t>
                </a:r>
                <a:r>
                  <a:rPr lang="en-US" i="1" dirty="0"/>
                  <a:t>x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190" y="1232473"/>
                <a:ext cx="10515600" cy="2031591"/>
              </a:xfrm>
              <a:blipFill>
                <a:blip r:embed="rId2"/>
                <a:stretch>
                  <a:fillRect l="-1159" t="-4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4CDB4C-32DC-4E4B-B800-5E419381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5190"/>
              </p:ext>
            </p:extLst>
          </p:nvPr>
        </p:nvGraphicFramePr>
        <p:xfrm>
          <a:off x="8096486" y="3665658"/>
          <a:ext cx="2528456" cy="134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7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3662968795"/>
                    </a:ext>
                  </a:extLst>
                </a:gridCol>
                <a:gridCol w="316057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3535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3535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5C977A-B162-4E29-AC4B-75ED7E12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17236"/>
              </p:ext>
            </p:extLst>
          </p:nvPr>
        </p:nvGraphicFramePr>
        <p:xfrm>
          <a:off x="5403065" y="3593937"/>
          <a:ext cx="1312717" cy="269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7">
                  <a:extLst>
                    <a:ext uri="{9D8B030D-6E8A-4147-A177-3AD203B41FA5}">
                      <a16:colId xmlns:a16="http://schemas.microsoft.com/office/drawing/2014/main" val="1541452855"/>
                    </a:ext>
                  </a:extLst>
                </a:gridCol>
                <a:gridCol w="338542">
                  <a:extLst>
                    <a:ext uri="{9D8B030D-6E8A-4147-A177-3AD203B41FA5}">
                      <a16:colId xmlns:a16="http://schemas.microsoft.com/office/drawing/2014/main" val="2227224868"/>
                    </a:ext>
                  </a:extLst>
                </a:gridCol>
                <a:gridCol w="324724">
                  <a:extLst>
                    <a:ext uri="{9D8B030D-6E8A-4147-A177-3AD203B41FA5}">
                      <a16:colId xmlns:a16="http://schemas.microsoft.com/office/drawing/2014/main" val="4184094072"/>
                    </a:ext>
                  </a:extLst>
                </a:gridCol>
                <a:gridCol w="338544">
                  <a:extLst>
                    <a:ext uri="{9D8B030D-6E8A-4147-A177-3AD203B41FA5}">
                      <a16:colId xmlns:a16="http://schemas.microsoft.com/office/drawing/2014/main" val="3762244946"/>
                    </a:ext>
                  </a:extLst>
                </a:gridCol>
              </a:tblGrid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63186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8270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5741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06759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100488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92637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93"/>
                  </a:ext>
                </a:extLst>
              </a:tr>
              <a:tr h="33708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9655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/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150C24-8386-45F7-9E91-ECDB010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34" y="4037337"/>
                <a:ext cx="6645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/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2E655-4061-4E1C-8C98-C0D88E79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7" y="3983623"/>
                <a:ext cx="6087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4AAC6752-D9ED-442D-B037-524479D69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3750"/>
              </p:ext>
            </p:extLst>
          </p:nvPr>
        </p:nvGraphicFramePr>
        <p:xfrm>
          <a:off x="1051994" y="3673888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ED4DDB3-0954-4754-B786-B5CD774DDCBC}"/>
              </a:ext>
            </a:extLst>
          </p:cNvPr>
          <p:cNvSpPr txBox="1"/>
          <p:nvPr/>
        </p:nvSpPr>
        <p:spPr>
          <a:xfrm>
            <a:off x="2165083" y="31390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C154D-0078-4111-B595-01E800D52244}"/>
              </a:ext>
            </a:extLst>
          </p:cNvPr>
          <p:cNvSpPr txBox="1"/>
          <p:nvPr/>
        </p:nvSpPr>
        <p:spPr>
          <a:xfrm rot="16200000">
            <a:off x="196065" y="4749002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7B135-7E41-4D49-B3C6-2EB6C7CAE715}"/>
              </a:ext>
            </a:extLst>
          </p:cNvPr>
          <p:cNvSpPr txBox="1"/>
          <p:nvPr/>
        </p:nvSpPr>
        <p:spPr>
          <a:xfrm>
            <a:off x="8096486" y="3139036"/>
            <a:ext cx="246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5A9B5-24F2-437A-8212-BA5691270FC2}"/>
              </a:ext>
            </a:extLst>
          </p:cNvPr>
          <p:cNvSpPr txBox="1"/>
          <p:nvPr/>
        </p:nvSpPr>
        <p:spPr>
          <a:xfrm rot="16200000">
            <a:off x="4684220" y="4695136"/>
            <a:ext cx="100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C2C1F-EEBC-4DEB-8CBE-ADC2A59F8453}"/>
              </a:ext>
            </a:extLst>
          </p:cNvPr>
          <p:cNvSpPr txBox="1"/>
          <p:nvPr/>
        </p:nvSpPr>
        <p:spPr>
          <a:xfrm>
            <a:off x="5374528" y="3098783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CD748-9D03-4342-A857-29E1BEFFF458}"/>
              </a:ext>
            </a:extLst>
          </p:cNvPr>
          <p:cNvSpPr txBox="1"/>
          <p:nvPr/>
        </p:nvSpPr>
        <p:spPr>
          <a:xfrm rot="16200000">
            <a:off x="7112989" y="4089117"/>
            <a:ext cx="131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/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BA80A-C87B-080F-E527-AB99C694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49" y="4511267"/>
                <a:ext cx="523221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/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08556-1A26-7A08-9580-8EC4E2BC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945" y="4972703"/>
                <a:ext cx="659426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8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2F7F-ABF5-263A-4BB0-8995F910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C8D2E9-9A8F-C864-8727-670CEB70F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Solving For Factor Weights</a:t>
            </a:r>
          </a:p>
        </p:txBody>
      </p:sp>
    </p:spTree>
    <p:extLst>
      <p:ext uri="{BB962C8B-B14F-4D97-AF65-F5344CB8AC3E}">
        <p14:creationId xmlns:p14="http://schemas.microsoft.com/office/powerpoint/2010/main" val="3337545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5F5-DC43-8447-0B72-70E8AC4C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3F6A-D4D1-04D7-C159-B3EB0E9D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Latent factors can be learned</a:t>
                </a:r>
              </a:p>
              <a:p>
                <a:r>
                  <a:rPr lang="en-US" dirty="0"/>
                  <a:t>Algorithms introduced in influential papers by winners of the famous </a:t>
                </a:r>
                <a:r>
                  <a:rPr lang="en-US" dirty="0">
                    <a:hlinkClick r:id="rId2"/>
                  </a:rPr>
                  <a:t>Netflix Prize </a:t>
                </a:r>
                <a:endParaRPr lang="en-US" dirty="0"/>
              </a:p>
              <a:p>
                <a:r>
                  <a:rPr lang="en-US" dirty="0"/>
                  <a:t>Learned factorization finds optimal weights </a:t>
                </a:r>
                <a:r>
                  <a:rPr lang="en-US" b="1" dirty="0"/>
                  <a:t>minimizing a loss function</a:t>
                </a:r>
              </a:p>
              <a:p>
                <a:r>
                  <a:rPr lang="en-US" dirty="0"/>
                  <a:t>Algorithm learns latent,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factors minimize sum of squared error, the </a:t>
                </a:r>
                <a:r>
                  <a:rPr lang="en-US" b="1" dirty="0"/>
                  <a:t>least squares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use linear on neural network (nonlinear) algorithms 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133431-633D-925B-8898-92D9857C0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7"/>
                <a:ext cx="10515600" cy="5160581"/>
              </a:xfrm>
              <a:blipFill>
                <a:blip r:embed="rId3"/>
                <a:stretch>
                  <a:fillRect l="-1159" t="-1889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2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04EA-9E8B-10A8-CA00-E0D89B20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6EDDF-F378-42E6-9DFE-6A9A15DE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A9340-B0FF-DA5F-54A1-778E2993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6430-7262-E1A8-46E0-818BA3D5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Collaborative filtering by machine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5AF06-B969-75F6-A786-056CFD44E4A1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A62BA2-938C-F63F-1032-524A3CF4A5C6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4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compute the factor weights?</a:t>
                </a:r>
              </a:p>
              <a:p>
                <a:r>
                  <a:rPr lang="en-US" dirty="0"/>
                  <a:t>Find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that minimize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problem is under-constrained</a:t>
                </a:r>
              </a:p>
              <a:p>
                <a:r>
                  <a:rPr lang="en-US" dirty="0"/>
                  <a:t>There are areas of the utility matrix that have very sparse values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9663" y="1208867"/>
                <a:ext cx="7301901" cy="5160581"/>
              </a:xfrm>
              <a:blipFill>
                <a:blip r:embed="rId2"/>
                <a:stretch>
                  <a:fillRect l="-1669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5DED00-D403-4BF5-AA23-0B420CD4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4380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A77C7FC-1C7B-424F-99D0-1B7C92851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159"/>
              </p:ext>
            </p:extLst>
          </p:nvPr>
        </p:nvGraphicFramePr>
        <p:xfrm>
          <a:off x="477143" y="2366041"/>
          <a:ext cx="3234632" cy="251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29">
                  <a:extLst>
                    <a:ext uri="{9D8B030D-6E8A-4147-A177-3AD203B41FA5}">
                      <a16:colId xmlns:a16="http://schemas.microsoft.com/office/drawing/2014/main" val="3793682225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266227060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375459154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22521791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759628004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344884668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2512062017"/>
                    </a:ext>
                  </a:extLst>
                </a:gridCol>
                <a:gridCol w="404329">
                  <a:extLst>
                    <a:ext uri="{9D8B030D-6E8A-4147-A177-3AD203B41FA5}">
                      <a16:colId xmlns:a16="http://schemas.microsoft.com/office/drawing/2014/main" val="4167228965"/>
                    </a:ext>
                  </a:extLst>
                </a:gridCol>
              </a:tblGrid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39682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12246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05685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45998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714840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0543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253089"/>
                  </a:ext>
                </a:extLst>
              </a:tr>
              <a:tr h="313811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3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least squared error problem is under constrained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 some (L2) regularization to constrain factor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Is bias-variance trade-off with two hyperparameters,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greater constraint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bias  </a:t>
                </a:r>
              </a:p>
              <a:p>
                <a:pPr lvl="1"/>
                <a:r>
                  <a:rPr lang="en-US" dirty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constraint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less bias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the minimization problem is difficult since must minimize over two matrices,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solve by </a:t>
                </a:r>
                <a:r>
                  <a:rPr lang="en-US" b="1" dirty="0"/>
                  <a:t>alternating gradient descent</a:t>
                </a:r>
                <a:r>
                  <a:rPr lang="en-US" dirty="0"/>
                  <a:t> updates</a:t>
                </a:r>
              </a:p>
              <a:p>
                <a:pPr lvl="1"/>
                <a:r>
                  <a:rPr lang="en-US" dirty="0"/>
                  <a:t>Find initial values of , </a:t>
                </a:r>
                <a:r>
                  <a:rPr lang="en-US" i="1" dirty="0"/>
                  <a:t>Q</a:t>
                </a:r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; e.g. by SVD</a:t>
                </a:r>
              </a:p>
              <a:p>
                <a:pPr lvl="1"/>
                <a:r>
                  <a:rPr lang="en-US" dirty="0"/>
                  <a:t>Alternate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Where first gradient component: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702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Need a more efficient way to perform updates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Idea: Use </a:t>
                </a:r>
                <a:r>
                  <a:rPr lang="en-US" b="1" dirty="0">
                    <a:hlinkClick r:id="rId2"/>
                  </a:rPr>
                  <a:t>stochastic gradient descent</a:t>
                </a:r>
                <a:r>
                  <a:rPr lang="en-US" b="1" dirty="0"/>
                  <a:t> (SGD)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Batch GD, requiring a double sum: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SGD can operate component-wise: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SGD approximately follows gradient at each step</a:t>
                </a:r>
              </a:p>
              <a:p>
                <a:r>
                  <a:rPr lang="en-US" dirty="0"/>
                  <a:t>Generally, SGD requires more steps, but is more efficient overall than batch GD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3"/>
                <a:stretch>
                  <a:fillRect l="-1194" t="-2597" b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are some properties of SGD?</a:t>
                </a:r>
              </a:p>
              <a:p>
                <a:pPr lvl="1"/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pPr lvl="1"/>
                <a:r>
                  <a:rPr lang="en-US" dirty="0"/>
                  <a:t>Gradient is computed locally</a:t>
                </a:r>
              </a:p>
              <a:p>
                <a:pPr lvl="1"/>
                <a:r>
                  <a:rPr lang="en-US" dirty="0"/>
                  <a:t>An update may not reduce global sum of square error – loss function</a:t>
                </a:r>
              </a:p>
              <a:p>
                <a:pPr lvl="1"/>
                <a:r>
                  <a:rPr lang="en-US" dirty="0"/>
                  <a:t>In practice convergence is good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630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step uses a </a:t>
                </a:r>
                <a:r>
                  <a:rPr lang="en-US" b="1" dirty="0"/>
                  <a:t>mini batch </a:t>
                </a:r>
                <a:r>
                  <a:rPr lang="en-US" dirty="0"/>
                  <a:t>to sample the gradient</a:t>
                </a:r>
              </a:p>
              <a:p>
                <a:r>
                  <a:rPr lang="en-US" dirty="0"/>
                  <a:t>Gradient is computed locally</a:t>
                </a:r>
              </a:p>
              <a:p>
                <a:r>
                  <a:rPr lang="en-US" dirty="0"/>
                  <a:t>An update may not reduce global sum of square error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7639" y="1208867"/>
                <a:ext cx="4718304" cy="5160581"/>
              </a:xfrm>
              <a:blipFill>
                <a:blip r:embed="rId2"/>
                <a:stretch>
                  <a:fillRect l="-258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2DE2B1-BDBE-4C99-82F8-01DADE59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7" y="1196532"/>
            <a:ext cx="5877221" cy="46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A3287-C740-4C99-914F-D38D1F9CDB52}"/>
              </a:ext>
            </a:extLst>
          </p:cNvPr>
          <p:cNvSpPr txBox="1"/>
          <p:nvPr/>
        </p:nvSpPr>
        <p:spPr>
          <a:xfrm rot="16200000">
            <a:off x="-1809946" y="3174695"/>
            <a:ext cx="445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 of Square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BE8C-B738-479F-B35C-319B7DD0A8C7}"/>
              </a:ext>
            </a:extLst>
          </p:cNvPr>
          <p:cNvSpPr txBox="1"/>
          <p:nvPr/>
        </p:nvSpPr>
        <p:spPr>
          <a:xfrm>
            <a:off x="989936" y="5843713"/>
            <a:ext cx="5338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Update steps – iterations</a:t>
            </a:r>
          </a:p>
          <a:p>
            <a:pPr algn="ctr"/>
            <a:r>
              <a:rPr lang="en-US" sz="1400" dirty="0"/>
              <a:t>Credit: </a:t>
            </a:r>
            <a:r>
              <a:rPr lang="en-US" sz="1400" dirty="0">
                <a:hlinkClick r:id="rId4"/>
              </a:rPr>
              <a:t>Wiki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99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Many algorithms have been tried to find recommendations</a:t>
                </a:r>
              </a:p>
              <a:p>
                <a:r>
                  <a:rPr lang="en-US" b="1" dirty="0"/>
                  <a:t>Classifiers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sparse and changing training data</a:t>
                </a:r>
              </a:p>
              <a:p>
                <a:pPr lvl="1"/>
                <a:r>
                  <a:rPr lang="en-US" dirty="0"/>
                  <a:t>Long tail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imbalanced training cases</a:t>
                </a:r>
              </a:p>
              <a:p>
                <a:pPr lvl="1"/>
                <a:r>
                  <a:rPr lang="en-US" dirty="0"/>
                  <a:t>Generally poor performance</a:t>
                </a:r>
              </a:p>
              <a:p>
                <a:r>
                  <a:rPr lang="en-US" b="1" dirty="0"/>
                  <a:t>Clustering</a:t>
                </a:r>
                <a:endParaRPr lang="en-US" dirty="0"/>
              </a:p>
              <a:p>
                <a:pPr lvl="1"/>
                <a:r>
                  <a:rPr lang="en-US" dirty="0"/>
                  <a:t>Attempt to put common users and items in groups</a:t>
                </a:r>
              </a:p>
              <a:p>
                <a:pPr lvl="1"/>
                <a:r>
                  <a:rPr lang="en-US" dirty="0"/>
                  <a:t>But data is very sparse in long tail, so often poor performance</a:t>
                </a:r>
              </a:p>
              <a:p>
                <a:pPr lvl="1"/>
                <a:r>
                  <a:rPr lang="en-US" dirty="0"/>
                  <a:t>Can be used to </a:t>
                </a:r>
                <a:r>
                  <a:rPr lang="en-US" b="1" dirty="0"/>
                  <a:t>fill null values when little history </a:t>
                </a:r>
                <a:r>
                  <a:rPr lang="en-US" dirty="0"/>
                  <a:t>– the cold start problem</a:t>
                </a:r>
              </a:p>
              <a:p>
                <a:pPr lvl="1"/>
                <a:r>
                  <a:rPr lang="en-US" b="1" dirty="0"/>
                  <a:t>Reduce computation </a:t>
                </a:r>
                <a:r>
                  <a:rPr lang="en-US" dirty="0"/>
                  <a:t>by applying complex recommender algorithms within clusters with common characteristics </a:t>
                </a:r>
              </a:p>
              <a:p>
                <a:r>
                  <a:rPr lang="en-US" b="1" dirty="0"/>
                  <a:t>Association models  </a:t>
                </a:r>
              </a:p>
              <a:p>
                <a:pPr lvl="1"/>
                <a:r>
                  <a:rPr lang="en-US" dirty="0"/>
                  <a:t>More on this later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447" y="1208868"/>
                <a:ext cx="10515600" cy="5447426"/>
              </a:xfrm>
              <a:blipFill>
                <a:blip r:embed="rId2"/>
                <a:stretch>
                  <a:fillRect l="-1159" t="-2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SGD operates component-wise: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detail the update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algorithm can scale massively!</a:t>
                </a:r>
              </a:p>
              <a:p>
                <a:pPr lvl="1"/>
                <a:r>
                  <a:rPr lang="en-US" dirty="0"/>
                  <a:t>Can scale to hundreds of millions of users and tens of millions of items</a:t>
                </a:r>
              </a:p>
              <a:p>
                <a:pPr lvl="1"/>
                <a:r>
                  <a:rPr lang="en-US" dirty="0"/>
                  <a:t>Manage very spare utility matrix with key-value pairs  </a:t>
                </a:r>
              </a:p>
              <a:p>
                <a:pPr lvl="1"/>
                <a:r>
                  <a:rPr lang="en-US" dirty="0"/>
                  <a:t>Use MapReduce!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334C-A563-6B65-CE71-E85C9A697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1683F6-6BE9-C141-B4B4-B5A9E0945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Latent Factor Models with Baseline</a:t>
            </a:r>
          </a:p>
        </p:txBody>
      </p:sp>
    </p:spTree>
    <p:extLst>
      <p:ext uri="{BB962C8B-B14F-4D97-AF65-F5344CB8AC3E}">
        <p14:creationId xmlns:p14="http://schemas.microsoft.com/office/powerpoint/2010/main" val="3945885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Linear model parameterized by factors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Like many models, can improve by using </a:t>
                </a:r>
                <a:r>
                  <a:rPr lang="en-US" b="1" dirty="0"/>
                  <a:t>baseline</a:t>
                </a:r>
                <a:r>
                  <a:rPr lang="en-US" dirty="0"/>
                  <a:t> </a:t>
                </a:r>
                <a:endParaRPr lang="en-US" b="1" dirty="0"/>
              </a:p>
              <a:p>
                <a:pPr lvl="1"/>
                <a:r>
                  <a:rPr lang="en-US" dirty="0"/>
                  <a:t>Analogous to an intercept terms for linear regression</a:t>
                </a:r>
              </a:p>
              <a:p>
                <a:r>
                  <a:rPr lang="en-US" dirty="0"/>
                  <a:t>And:</a:t>
                </a:r>
              </a:p>
              <a:p>
                <a:pPr lvl="1"/>
                <a:r>
                  <a:rPr lang="en-US" dirty="0"/>
                  <a:t>There is a mean rating of all items</a:t>
                </a:r>
              </a:p>
              <a:p>
                <a:pPr lvl="1"/>
                <a:r>
                  <a:rPr lang="en-US" dirty="0"/>
                  <a:t>Some users have higher or lower average ratings than others</a:t>
                </a:r>
              </a:p>
              <a:p>
                <a:pPr lvl="1"/>
                <a:r>
                  <a:rPr lang="en-US" dirty="0"/>
                  <a:t>Some items get higher or lower average ratings that others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5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Can parameterize baseline term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global mean rating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user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mean rating for the item</a:t>
                </a:r>
              </a:p>
              <a:p>
                <a:r>
                  <a:rPr lang="en-US" dirty="0"/>
                  <a:t>Including a baseline term in the loss function along with regularization:</a:t>
                </a:r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  <a:tabLst>
                    <a:tab pos="394493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1889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Static baseline parameters are not optimal</a:t>
                </a:r>
              </a:p>
              <a:p>
                <a:r>
                  <a:rPr lang="en-US" dirty="0"/>
                  <a:t>Average ratings change with time</a:t>
                </a:r>
              </a:p>
              <a:p>
                <a:pPr lvl="1"/>
                <a:r>
                  <a:rPr lang="en-US" dirty="0"/>
                  <a:t>Users’ movie reviews have increased over time</a:t>
                </a:r>
              </a:p>
              <a:p>
                <a:r>
                  <a:rPr lang="en-US" dirty="0"/>
                  <a:t>Item ratings change with time</a:t>
                </a:r>
              </a:p>
              <a:p>
                <a:pPr lvl="1"/>
                <a:r>
                  <a:rPr lang="en-US" dirty="0"/>
                  <a:t>Game ratings decrease following game release</a:t>
                </a:r>
              </a:p>
              <a:p>
                <a:r>
                  <a:rPr lang="en-US" dirty="0"/>
                  <a:t>Users behavior can change over time</a:t>
                </a:r>
              </a:p>
              <a:p>
                <a:r>
                  <a:rPr lang="en-US" dirty="0"/>
                  <a:t>Can parameterize baseline term as a function of time,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for user </a:t>
                </a:r>
                <a:r>
                  <a:rPr lang="en-US" i="1" dirty="0"/>
                  <a:t>x</a:t>
                </a:r>
                <a:r>
                  <a:rPr lang="en-US" dirty="0"/>
                  <a:t> and item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Linear trends</a:t>
                </a:r>
              </a:p>
              <a:p>
                <a:pPr lvl="1"/>
                <a:r>
                  <a:rPr lang="en-US" dirty="0"/>
                  <a:t>Quadratic trends</a:t>
                </a:r>
              </a:p>
              <a:p>
                <a:pPr lvl="1"/>
                <a:r>
                  <a:rPr lang="en-US" dirty="0"/>
                  <a:t>Nonlinear, tree models, GAMs, </a:t>
                </a:r>
                <a:r>
                  <a:rPr lang="en-US" dirty="0" err="1"/>
                  <a:t>Lowess</a:t>
                </a:r>
                <a:r>
                  <a:rPr lang="en-US" dirty="0"/>
                  <a:t>, etc.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3134D-F068-4BC9-B038-F3D5CBDD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8145" y="1208867"/>
                <a:ext cx="10723419" cy="5160581"/>
              </a:xfrm>
              <a:blipFill>
                <a:blip r:embed="rId2"/>
                <a:stretch>
                  <a:fillRect l="-1194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0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Factor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of the art recommenders require additional baseline terms for </a:t>
            </a:r>
            <a:r>
              <a:rPr lang="en-US" b="1" dirty="0"/>
              <a:t>context</a:t>
            </a:r>
          </a:p>
          <a:p>
            <a:r>
              <a:rPr lang="en-US" dirty="0"/>
              <a:t>Peoples’ opinions and tastes differ in many systematic ways</a:t>
            </a:r>
          </a:p>
          <a:p>
            <a:pPr lvl="1"/>
            <a:r>
              <a:rPr lang="en-US" dirty="0"/>
              <a:t>Regional differences</a:t>
            </a:r>
          </a:p>
          <a:p>
            <a:pPr lvl="1"/>
            <a:r>
              <a:rPr lang="en-US" dirty="0"/>
              <a:t>Product category differences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Can add baseline terms for </a:t>
            </a:r>
            <a:r>
              <a:rPr lang="en-US" b="1" dirty="0"/>
              <a:t>observable context factors </a:t>
            </a:r>
          </a:p>
          <a:p>
            <a:pPr lvl="1"/>
            <a:r>
              <a:rPr lang="en-US" dirty="0"/>
              <a:t>Selection of factors is solution specific</a:t>
            </a:r>
          </a:p>
          <a:p>
            <a:pPr lvl="1"/>
            <a:r>
              <a:rPr lang="en-US" dirty="0"/>
              <a:t>May be time dependent</a:t>
            </a:r>
          </a:p>
          <a:p>
            <a:r>
              <a:rPr lang="en-US" dirty="0"/>
              <a:t>Neural recommender models have an advantage in dealing with the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9798-6EBA-6A82-4099-A8813522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2097424-8C6C-F864-D6D9-025171D0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Embedding for Recommenders</a:t>
            </a:r>
          </a:p>
        </p:txBody>
      </p:sp>
    </p:spTree>
    <p:extLst>
      <p:ext uri="{BB962C8B-B14F-4D97-AF65-F5344CB8AC3E}">
        <p14:creationId xmlns:p14="http://schemas.microsoft.com/office/powerpoint/2010/main" val="1029007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D2B3-7585-A05F-D26D-0E1D16C5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011C-F531-7A63-ADFF-A19A7634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16AF-CC70-7676-7344-83A94C25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Effective embeddings are essential for recommendations</a:t>
            </a:r>
          </a:p>
          <a:p>
            <a:r>
              <a:rPr lang="en-US" dirty="0"/>
              <a:t>Algorithms typically operate on features in an </a:t>
            </a:r>
            <a:r>
              <a:rPr lang="en-US" b="1" dirty="0"/>
              <a:t>embedding space</a:t>
            </a:r>
            <a:endParaRPr lang="en-US" dirty="0"/>
          </a:p>
          <a:p>
            <a:pPr lvl="1"/>
            <a:r>
              <a:rPr lang="en-US" dirty="0"/>
              <a:t>Often use hash sketches </a:t>
            </a:r>
          </a:p>
          <a:p>
            <a:pPr lvl="1"/>
            <a:r>
              <a:rPr lang="en-US" dirty="0"/>
              <a:t>Learned embedding spaces </a:t>
            </a:r>
          </a:p>
          <a:p>
            <a:r>
              <a:rPr lang="en-US" dirty="0"/>
              <a:t>Good embeddings must have several properties </a:t>
            </a:r>
          </a:p>
          <a:p>
            <a:pPr lvl="1"/>
            <a:r>
              <a:rPr lang="en-US" b="1" dirty="0"/>
              <a:t>Uniqueness</a:t>
            </a:r>
            <a:r>
              <a:rPr lang="en-US" dirty="0"/>
              <a:t> for each category embedded  </a:t>
            </a:r>
          </a:p>
          <a:p>
            <a:pPr lvl="1"/>
            <a:r>
              <a:rPr lang="en-US" b="1" dirty="0"/>
              <a:t>Equal similarity </a:t>
            </a:r>
            <a:r>
              <a:rPr lang="en-US" dirty="0"/>
              <a:t>between classes, to prevent bias </a:t>
            </a:r>
          </a:p>
          <a:p>
            <a:pPr lvl="1"/>
            <a:r>
              <a:rPr lang="en-US" b="1" dirty="0"/>
              <a:t>Reduction of high dimensionality</a:t>
            </a:r>
            <a:r>
              <a:rPr lang="en-US" dirty="0"/>
              <a:t>, to reduce computation and memory use</a:t>
            </a:r>
          </a:p>
          <a:p>
            <a:pPr lvl="1"/>
            <a:r>
              <a:rPr lang="en-US" b="1" dirty="0"/>
              <a:t>High Shannon entropy</a:t>
            </a:r>
            <a:r>
              <a:rPr lang="en-US" dirty="0"/>
              <a:t>, ensuring all dimensions of the embedding contain information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D2B8-1DDE-B4C8-9826-C19B17B0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8207-9624-C611-8863-5058E97A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very high dimension      </a:t>
                </a:r>
              </a:p>
              <a:p>
                <a:pPr lvl="1"/>
                <a:r>
                  <a:rPr lang="en-US" b="1" dirty="0"/>
                  <a:t>Vocabulary expands continuously </a:t>
                </a:r>
                <a:r>
                  <a:rPr lang="en-US" dirty="0"/>
                  <a:t>as new categories (actors) added</a:t>
                </a:r>
              </a:p>
              <a:p>
                <a:r>
                  <a:rPr lang="en-US" dirty="0"/>
                  <a:t>Example: context     </a:t>
                </a:r>
              </a:p>
              <a:p>
                <a:pPr lvl="1"/>
                <a:r>
                  <a:rPr lang="en-US" dirty="0"/>
                  <a:t>Massive number of permutations   </a:t>
                </a:r>
              </a:p>
              <a:p>
                <a:pPr lvl="1"/>
                <a:r>
                  <a:rPr lang="en-US" dirty="0"/>
                  <a:t>Vocabularory includes clicks, locations, time of day, type of device, …</a:t>
                </a:r>
              </a:p>
              <a:p>
                <a:r>
                  <a:rPr lang="en-US" dirty="0"/>
                  <a:t>One-hot-encoding is sparse, inefficient and inflexible     </a:t>
                </a:r>
              </a:p>
              <a:p>
                <a:pPr lvl="1"/>
                <a:r>
                  <a:rPr lang="en-US" dirty="0"/>
                  <a:t>Requires impractically large data structure for storage </a:t>
                </a:r>
              </a:p>
              <a:p>
                <a:pPr lvl="1"/>
                <a:r>
                  <a:rPr lang="en-US" dirty="0"/>
                  <a:t>Cannot be dynamically expanded as new categories added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2355A-2631-18C1-2879-885A8BEC6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28AB2-A79F-DC6B-3BE6-F48BD24C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3A7-89A1-B241-F2D5-88878D14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Can we simply assign a binary coded ID number to each actor and use Hamming distance?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Hamming distances are all different!</a:t>
                </a:r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2ACDE-8681-36B6-113F-88CC48637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2"/>
                <a:stretch>
                  <a:fillRect l="-1159" t="-179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14510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BC04D-9A44-9027-6378-1509C5EBAC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65303"/>
                  </p:ext>
                </p:extLst>
              </p:nvPr>
            </p:nvGraphicFramePr>
            <p:xfrm>
              <a:off x="2032000" y="3429000"/>
              <a:ext cx="81280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0985542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103439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0438555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116542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Actor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81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Binary code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9231" r="-201502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231" r="-1008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09231" r="-1201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320486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F4BFE0-EA68-6ED3-EC4A-DEED04B059A1}"/>
              </a:ext>
            </a:extLst>
          </p:cNvPr>
          <p:cNvGraphicFramePr>
            <a:graphicFrameLocks noGrp="1"/>
          </p:cNvGraphicFramePr>
          <p:nvPr/>
        </p:nvGraphicFramePr>
        <p:xfrm>
          <a:off x="3642664" y="4794993"/>
          <a:ext cx="5156628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157">
                  <a:extLst>
                    <a:ext uri="{9D8B030D-6E8A-4147-A177-3AD203B41FA5}">
                      <a16:colId xmlns:a16="http://schemas.microsoft.com/office/drawing/2014/main" val="4209855428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510343905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4043855501"/>
                    </a:ext>
                  </a:extLst>
                </a:gridCol>
                <a:gridCol w="1289157">
                  <a:extLst>
                    <a:ext uri="{9D8B030D-6E8A-4147-A177-3AD203B41FA5}">
                      <a16:colId xmlns:a16="http://schemas.microsoft.com/office/drawing/2014/main" val="2071165429"/>
                    </a:ext>
                  </a:extLst>
                </a:gridCol>
              </a:tblGrid>
              <a:tr h="14510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48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0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5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29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50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208868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algorithms have been tried to find recommendations</a:t>
            </a:r>
          </a:p>
          <a:p>
            <a:r>
              <a:rPr lang="en-US" dirty="0"/>
              <a:t>Algorithms based on </a:t>
            </a:r>
            <a:r>
              <a:rPr lang="en-US" b="1" dirty="0"/>
              <a:t>similarity search </a:t>
            </a:r>
            <a:r>
              <a:rPr lang="en-US" dirty="0"/>
              <a:t>dominate</a:t>
            </a:r>
            <a:endParaRPr lang="en-US" b="1" dirty="0"/>
          </a:p>
          <a:p>
            <a:r>
              <a:rPr lang="en-US" b="1" dirty="0"/>
              <a:t>Content based systems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Find items with common properties by </a:t>
            </a:r>
            <a:r>
              <a:rPr lang="en-US" b="1" dirty="0"/>
              <a:t>similarity search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unsupervised</a:t>
            </a:r>
            <a:r>
              <a:rPr lang="en-US" dirty="0"/>
              <a:t> learning algorithms </a:t>
            </a:r>
          </a:p>
          <a:p>
            <a:pPr lvl="1"/>
            <a:r>
              <a:rPr lang="en-US" dirty="0"/>
              <a:t>Related to frequent item set algorithms – Last lesson of course</a:t>
            </a:r>
          </a:p>
          <a:p>
            <a:r>
              <a:rPr lang="en-US" b="1" dirty="0"/>
              <a:t>Collaborative filtering</a:t>
            </a:r>
            <a:endParaRPr lang="en-US" dirty="0"/>
          </a:p>
          <a:p>
            <a:pPr lvl="1"/>
            <a:r>
              <a:rPr lang="en-US" dirty="0"/>
              <a:t>Based on </a:t>
            </a:r>
            <a:r>
              <a:rPr lang="en-US" b="1" dirty="0"/>
              <a:t>similarity</a:t>
            </a:r>
            <a:r>
              <a:rPr lang="en-US" dirty="0"/>
              <a:t> between behavior or engagement between items or between users</a:t>
            </a:r>
          </a:p>
          <a:p>
            <a:pPr lvl="1"/>
            <a:r>
              <a:rPr lang="en-US" dirty="0"/>
              <a:t>Widely used algorithm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 and </a:t>
            </a:r>
            <a:r>
              <a:rPr lang="en-US" b="1" dirty="0"/>
              <a:t>supervised (ML)</a:t>
            </a:r>
            <a:r>
              <a:rPr lang="en-US" dirty="0"/>
              <a:t> algorithms applied   </a:t>
            </a:r>
          </a:p>
          <a:p>
            <a:pPr lvl="1"/>
            <a:r>
              <a:rPr lang="en-US" dirty="0"/>
              <a:t>Has cold-start 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3D6F-2B5D-C565-43A0-D0D0744F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8C27-6691-D754-2B02-3FDE263C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Embedding is essential given the high dimensionality </a:t>
                </a:r>
              </a:p>
              <a:p>
                <a:r>
                  <a:rPr lang="en-US" dirty="0"/>
                  <a:t>Example: consider representations for actors in a movie   </a:t>
                </a:r>
              </a:p>
              <a:p>
                <a:pPr lvl="1"/>
                <a:r>
                  <a:rPr lang="en-US" dirty="0"/>
                  <a:t>Thousands of possibilities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very high dimension      </a:t>
                </a:r>
              </a:p>
              <a:p>
                <a:r>
                  <a:rPr lang="en-US" dirty="0"/>
                  <a:t>We can use a </a:t>
                </a:r>
                <a:r>
                  <a:rPr lang="en-US" b="1" dirty="0">
                    <a:hlinkClick r:id="rId2"/>
                  </a:rPr>
                  <a:t>hash embedding or the ‘hash trick’</a:t>
                </a:r>
                <a:endParaRPr lang="en-US" b="1" dirty="0"/>
              </a:p>
              <a:p>
                <a:pPr lvl="1"/>
                <a:r>
                  <a:rPr lang="en-US" dirty="0"/>
                  <a:t>Hash category to fixed length embedding vector </a:t>
                </a:r>
              </a:p>
              <a:p>
                <a:r>
                  <a:rPr lang="en-US" dirty="0"/>
                  <a:t>Example: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06CF3C-3B5A-A664-A78F-0FFD1FCAE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281" y="1045449"/>
                <a:ext cx="10515600" cy="5447426"/>
              </a:xfrm>
              <a:blipFill>
                <a:blip r:embed="rId3"/>
                <a:stretch>
                  <a:fillRect l="-1159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94B90A-BBD8-15D0-93E8-D09BC8BCC541}"/>
              </a:ext>
            </a:extLst>
          </p:cNvPr>
          <p:cNvGraphicFramePr>
            <a:graphicFrameLocks noGrp="1"/>
          </p:cNvGraphicFramePr>
          <p:nvPr/>
        </p:nvGraphicFramePr>
        <p:xfrm>
          <a:off x="1687986" y="3989691"/>
          <a:ext cx="183376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760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/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Binary Hash Function 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21BCDB0-C6AB-5174-F630-D07271C80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83" y="4535603"/>
                <a:ext cx="2698457" cy="1534332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F5992-1917-D177-282C-3257F6D218F8}"/>
              </a:ext>
            </a:extLst>
          </p:cNvPr>
          <p:cNvGraphicFramePr>
            <a:graphicFrameLocks noGrp="1"/>
          </p:cNvGraphicFramePr>
          <p:nvPr/>
        </p:nvGraphicFramePr>
        <p:xfrm>
          <a:off x="6739377" y="3946817"/>
          <a:ext cx="454102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68">
                  <a:extLst>
                    <a:ext uri="{9D8B030D-6E8A-4147-A177-3AD203B41FA5}">
                      <a16:colId xmlns:a16="http://schemas.microsoft.com/office/drawing/2014/main" val="2878396950"/>
                    </a:ext>
                  </a:extLst>
                </a:gridCol>
                <a:gridCol w="684494">
                  <a:extLst>
                    <a:ext uri="{9D8B030D-6E8A-4147-A177-3AD203B41FA5}">
                      <a16:colId xmlns:a16="http://schemas.microsoft.com/office/drawing/2014/main" val="33539103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3105611649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2247563388"/>
                    </a:ext>
                  </a:extLst>
                </a:gridCol>
                <a:gridCol w="606117">
                  <a:extLst>
                    <a:ext uri="{9D8B030D-6E8A-4147-A177-3AD203B41FA5}">
                      <a16:colId xmlns:a16="http://schemas.microsoft.com/office/drawing/2014/main" val="1127819869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1294739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1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0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3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Parrot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7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Gold Fish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Hamster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1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BC57-C4AC-F9B8-98F9-A060E6B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2B83-9C81-6257-5F08-3ABE4B9E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DC60-FF02-ADCE-B565-98EE510B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We can use a </a:t>
            </a:r>
            <a:r>
              <a:rPr lang="en-US" b="1" dirty="0">
                <a:hlinkClick r:id="rId2"/>
              </a:rPr>
              <a:t>hash embedding or the ‘hash trick’</a:t>
            </a:r>
            <a:endParaRPr lang="en-US" b="1" dirty="0"/>
          </a:p>
          <a:p>
            <a:pPr lvl="1"/>
            <a:r>
              <a:rPr lang="en-US" dirty="0"/>
              <a:t>Hash category to fixed length embedding vector </a:t>
            </a:r>
          </a:p>
          <a:p>
            <a:r>
              <a:rPr lang="en-US" b="1" dirty="0"/>
              <a:t>Hash collisions</a:t>
            </a:r>
            <a:r>
              <a:rPr lang="en-US" dirty="0"/>
              <a:t> create non-uniqueness in coding features  </a:t>
            </a:r>
          </a:p>
          <a:p>
            <a:r>
              <a:rPr lang="en-US" dirty="0"/>
              <a:t>How can we reduce hash collisions? </a:t>
            </a:r>
          </a:p>
          <a:p>
            <a:pPr lvl="1"/>
            <a:r>
              <a:rPr lang="en-US" dirty="0"/>
              <a:t>Use longer hash word</a:t>
            </a:r>
          </a:p>
          <a:p>
            <a:pPr lvl="1"/>
            <a:r>
              <a:rPr lang="en-US" dirty="0"/>
              <a:t>Use multiple hash functions </a:t>
            </a:r>
          </a:p>
          <a:p>
            <a:pPr lvl="1"/>
            <a:r>
              <a:rPr lang="en-US" dirty="0"/>
              <a:t>Randomize hash words by using binary </a:t>
            </a:r>
            <a:r>
              <a:rPr lang="en-US" b="1" dirty="0"/>
              <a:t>sign hash multiplier </a:t>
            </a:r>
            <a:r>
              <a:rPr lang="en-US" dirty="0"/>
              <a:t>– inner products become zero-centered 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Feature hashing is well supported in many machine </a:t>
            </a:r>
            <a:r>
              <a:rPr lang="en-US" dirty="0" err="1"/>
              <a:t>learninging</a:t>
            </a:r>
            <a:r>
              <a:rPr lang="en-US" dirty="0"/>
              <a:t> packages including, </a:t>
            </a:r>
            <a:r>
              <a:rPr lang="en-US" dirty="0">
                <a:hlinkClick r:id="rId3"/>
              </a:rPr>
              <a:t>Scikit-learn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TensorFlow (</a:t>
            </a:r>
            <a:r>
              <a:rPr lang="en-US" dirty="0" err="1">
                <a:hlinkClick r:id="rId4"/>
              </a:rPr>
              <a:t>Keras</a:t>
            </a:r>
            <a:r>
              <a:rPr lang="en-US" dirty="0">
                <a:hlinkClick r:id="rId4"/>
              </a:rPr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5AEB-7A70-9D7D-1A4E-AA97075A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534-90DF-61A8-5291-4A0B0072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2895-E8AF-8C75-A6F8-1FFAF5E9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10515600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/>
              <a:t>Hash trick has several limitations   </a:t>
            </a:r>
          </a:p>
          <a:p>
            <a:pPr lvl="1"/>
            <a:r>
              <a:rPr lang="en-US" dirty="0"/>
              <a:t>Hash collisions reduce uniqueness</a:t>
            </a:r>
          </a:p>
          <a:p>
            <a:pPr lvl="1"/>
            <a:r>
              <a:rPr lang="en-US" dirty="0"/>
              <a:t>Hash values do not maintain high entropy, e.g. the information content of the hash word is low</a:t>
            </a:r>
          </a:p>
          <a:p>
            <a:r>
              <a:rPr lang="en-US" dirty="0"/>
              <a:t>To overcome these deficiencies, </a:t>
            </a:r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625-4845-85CC-7168-4681BAF3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C99C-81BF-FA0B-C43E-DA5BC955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A0A7-F881-1DF8-96AC-0CEF6575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909488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32D6-02F9-4AF1-48BA-66DE842F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52" y="833220"/>
            <a:ext cx="4913340" cy="5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1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857A-5EFB-4655-DB24-C584EA5C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7FBA-925B-FF73-1837-7E74903E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Embedding is Essential for Recommender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0B4E-5507-D827-D63E-05B51E78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1" y="1045449"/>
            <a:ext cx="5439373" cy="5447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Embedding is essential given the high dimensionality </a:t>
            </a:r>
          </a:p>
          <a:p>
            <a:r>
              <a:rPr lang="en-US" dirty="0">
                <a:hlinkClick r:id="rId2"/>
              </a:rPr>
              <a:t>Zang, et. al., 2020</a:t>
            </a:r>
            <a:r>
              <a:rPr lang="en-US" dirty="0"/>
              <a:t>, proposed </a:t>
            </a:r>
            <a:r>
              <a:rPr lang="en-US" b="1" dirty="0"/>
              <a:t>deep hash embedding (DHE)</a:t>
            </a:r>
          </a:p>
          <a:p>
            <a:r>
              <a:rPr lang="en-US" dirty="0"/>
              <a:t>DHE uses a deep neural network to learn optimal embeddings </a:t>
            </a:r>
          </a:p>
          <a:p>
            <a:r>
              <a:rPr lang="en-US" dirty="0"/>
              <a:t>DHE exhibits each of the optimal properties for feature hashing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E65D6-C9CA-522E-4DAA-AA27A492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19" y="2619215"/>
            <a:ext cx="5638329" cy="277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801F-CBF1-F4AD-6D2F-DD363887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A81B22-00BD-0746-CE91-68118396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65" y="1784284"/>
            <a:ext cx="9685343" cy="2015419"/>
          </a:xfrm>
        </p:spPr>
        <p:txBody>
          <a:bodyPr>
            <a:normAutofit/>
          </a:bodyPr>
          <a:lstStyle/>
          <a:p>
            <a:r>
              <a:rPr lang="en-US" sz="4400" b="1" dirty="0"/>
              <a:t>Neural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7310513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A3CE-8DB0-40A5-B4A6-AFCE2156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Recommenders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134D-F068-4BC9-B038-F3D5CBDD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5" y="1208867"/>
            <a:ext cx="10723419" cy="5160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neural networks are having a significant impact on recommenders </a:t>
            </a:r>
          </a:p>
          <a:p>
            <a:r>
              <a:rPr lang="en-US" dirty="0"/>
              <a:t>Deep neural network algorithms compute </a:t>
            </a:r>
            <a:r>
              <a:rPr lang="en-US" b="1" dirty="0"/>
              <a:t>complex embedding spaces   </a:t>
            </a:r>
          </a:p>
          <a:p>
            <a:r>
              <a:rPr lang="en-US" b="1" dirty="0"/>
              <a:t>Interactions </a:t>
            </a:r>
            <a:r>
              <a:rPr lang="en-US" dirty="0"/>
              <a:t>are common in recommender data   </a:t>
            </a:r>
          </a:p>
          <a:p>
            <a:pPr lvl="1"/>
            <a:r>
              <a:rPr lang="en-US" dirty="0"/>
              <a:t>Example: user likes romantic comedy genre movies and with a specific actor    </a:t>
            </a:r>
          </a:p>
          <a:p>
            <a:pPr lvl="1"/>
            <a:r>
              <a:rPr lang="en-US" dirty="0"/>
              <a:t>Example: a workman searches for a specific type of tool and favors a specific brand </a:t>
            </a:r>
          </a:p>
          <a:p>
            <a:r>
              <a:rPr lang="en-US" dirty="0"/>
              <a:t>Linear models cannot account for numerous interaction terms</a:t>
            </a:r>
          </a:p>
          <a:p>
            <a:r>
              <a:rPr lang="en-US" dirty="0"/>
              <a:t>Deep neural networks can learn complex feature interactions  </a:t>
            </a:r>
          </a:p>
          <a:p>
            <a:pPr lvl="1"/>
            <a:r>
              <a:rPr lang="en-US" dirty="0"/>
              <a:t>Too many potential interaction for linear factor model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412B-86F8-276C-D986-C0062D16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755D8-6F32-93B6-54F9-D5E8FFB2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792"/>
            <a:ext cx="10540257" cy="507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BDD8C-46C3-9717-EDF9-70AB09E6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B20-9A39-CBAA-946C-5310B7CF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61" y="1234698"/>
            <a:ext cx="11059393" cy="5080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Neural network algorithms widely used for supervised 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44F0-D49C-7FD4-F89A-95467416F6B2}"/>
              </a:ext>
            </a:extLst>
          </p:cNvPr>
          <p:cNvSpPr txBox="1"/>
          <p:nvPr/>
        </p:nvSpPr>
        <p:spPr>
          <a:xfrm>
            <a:off x="3808207" y="6334780"/>
            <a:ext cx="366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u="sng" dirty="0">
                <a:hlinkClick r:id="rId3"/>
              </a:rPr>
              <a:t>Revisiting Recommender Systems: An Investigative Survey. Ibrahim, et. al, 2025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31973F-88DE-15BC-1C1D-378DBE51F46C}"/>
              </a:ext>
            </a:extLst>
          </p:cNvPr>
          <p:cNvSpPr/>
          <p:nvPr/>
        </p:nvSpPr>
        <p:spPr>
          <a:xfrm>
            <a:off x="473524" y="2125980"/>
            <a:ext cx="2071725" cy="425946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8AC-9CAF-A6D9-72EC-0D9FDCD2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C35-5D11-40A4-193B-66C794AF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AB18-8C2F-15DB-5451-8FF30E0A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943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recommendation ranks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6E68-7002-8607-FE0F-5BB26CD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836"/>
            <a:ext cx="5728630" cy="36587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1E54-3009-CF8C-74C8-1C29D03F1DD8}"/>
              </a:ext>
            </a:extLst>
          </p:cNvPr>
          <p:cNvSpPr txBox="1">
            <a:spLocks/>
          </p:cNvSpPr>
          <p:nvPr/>
        </p:nvSpPr>
        <p:spPr>
          <a:xfrm>
            <a:off x="838200" y="6292545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3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77321-0733-6E38-A283-BFD8B5416704}"/>
              </a:ext>
            </a:extLst>
          </p:cNvPr>
          <p:cNvSpPr txBox="1">
            <a:spLocks/>
          </p:cNvSpPr>
          <p:nvPr/>
        </p:nvSpPr>
        <p:spPr>
          <a:xfrm>
            <a:off x="6238867" y="2028344"/>
            <a:ext cx="5612191" cy="435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Why do we need non-linear collaborative filtering?  </a:t>
            </a:r>
          </a:p>
          <a:p>
            <a:r>
              <a:rPr lang="en-US" sz="2400" dirty="0"/>
              <a:t>Interaction terms are inherently nonlinear</a:t>
            </a:r>
          </a:p>
          <a:p>
            <a:r>
              <a:rPr lang="en-US" sz="2400" dirty="0"/>
              <a:t>He, et. al., provide an example where binary coding of user features leads to misleading similarity, compared to Jaccard similarity  </a:t>
            </a:r>
            <a:endParaRPr lang="en-US" sz="2000" dirty="0"/>
          </a:p>
          <a:p>
            <a:r>
              <a:rPr lang="en-US" sz="2400" dirty="0"/>
              <a:t>Correct ranking requires learning a nonlinear interaction with a neural network 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3F3F36-F51C-D405-E6F5-89EF606EF6C0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166820"/>
            <a:ext cx="1586572" cy="5527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8779B-3560-BAB9-306D-C20AC3D809B6}"/>
              </a:ext>
            </a:extLst>
          </p:cNvPr>
          <p:cNvCxnSpPr>
            <a:cxnSpLocks/>
          </p:cNvCxnSpPr>
          <p:nvPr/>
        </p:nvCxnSpPr>
        <p:spPr>
          <a:xfrm flipH="1" flipV="1">
            <a:off x="3512949" y="3063498"/>
            <a:ext cx="2872353" cy="2040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9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B5972-6893-E045-3B6D-AD8877E93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BEB-0D38-4D88-AB2F-7700CDA8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D120-E8FB-314C-25F2-C1783FEC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40" y="1180221"/>
            <a:ext cx="10924648" cy="861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mbria Math" panose="02040503050406030204" pitchFamily="18" charset="0"/>
              </a:rPr>
              <a:t>Neural collaborative filtering</a:t>
            </a:r>
            <a:r>
              <a:rPr lang="en-US" dirty="0">
                <a:ea typeface="Cambria Math" panose="02040503050406030204" pitchFamily="18" charset="0"/>
              </a:rPr>
              <a:t>, He et.al., 2017, uses a multi-layer perceptron to compute similarity and rank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BF623-4DBB-DDB1-567A-72E8E9CDA4AD}"/>
              </a:ext>
            </a:extLst>
          </p:cNvPr>
          <p:cNvSpPr txBox="1">
            <a:spLocks/>
          </p:cNvSpPr>
          <p:nvPr/>
        </p:nvSpPr>
        <p:spPr>
          <a:xfrm>
            <a:off x="7983610" y="6346602"/>
            <a:ext cx="2836195" cy="327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ea typeface="Cambria Math" panose="02040503050406030204" pitchFamily="18" charset="0"/>
                <a:hlinkClick r:id="rId2"/>
              </a:rPr>
              <a:t>From He, et. al., 2016</a:t>
            </a:r>
            <a:endParaRPr lang="en-US" dirty="0"/>
          </a:p>
          <a:p>
            <a:pPr lvl="1" algn="ctr"/>
            <a:endParaRPr lang="en-US" dirty="0"/>
          </a:p>
          <a:p>
            <a:pPr lvl="1"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931F-DA2D-EDE9-EC96-D9DD094D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45" y="2602896"/>
            <a:ext cx="6147560" cy="37437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8EE75E-0ACA-6BD6-DCC1-8AE9FBB82E44}"/>
              </a:ext>
            </a:extLst>
          </p:cNvPr>
          <p:cNvSpPr txBox="1">
            <a:spLocks/>
          </p:cNvSpPr>
          <p:nvPr/>
        </p:nvSpPr>
        <p:spPr>
          <a:xfrm>
            <a:off x="1228497" y="4501157"/>
            <a:ext cx="4302228" cy="757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User and item dense latent embedding vectors are computed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1B7EB-5B14-9E49-623D-D0B60220CD96}"/>
              </a:ext>
            </a:extLst>
          </p:cNvPr>
          <p:cNvSpPr txBox="1">
            <a:spLocks/>
          </p:cNvSpPr>
          <p:nvPr/>
        </p:nvSpPr>
        <p:spPr>
          <a:xfrm>
            <a:off x="1542560" y="5677779"/>
            <a:ext cx="3604345" cy="757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Inputs are sparse user and item identification vectors  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C473D4-BE58-1BD8-2F81-7695C53469AE}"/>
              </a:ext>
            </a:extLst>
          </p:cNvPr>
          <p:cNvSpPr txBox="1">
            <a:spLocks/>
          </p:cNvSpPr>
          <p:nvPr/>
        </p:nvSpPr>
        <p:spPr>
          <a:xfrm>
            <a:off x="838200" y="3110326"/>
            <a:ext cx="4732819" cy="957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Recommendation ranks computed with NN layers, including nonlinear interaction terms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C1615-164B-E4FE-6537-D56546101C0F}"/>
              </a:ext>
            </a:extLst>
          </p:cNvPr>
          <p:cNvSpPr txBox="1">
            <a:spLocks/>
          </p:cNvSpPr>
          <p:nvPr/>
        </p:nvSpPr>
        <p:spPr>
          <a:xfrm>
            <a:off x="2392473" y="2254438"/>
            <a:ext cx="3465238" cy="654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Error (score) is minimized in 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C89A91-5D57-D0CE-699B-0B2511F92421}"/>
              </a:ext>
            </a:extLst>
          </p:cNvPr>
          <p:cNvCxnSpPr>
            <a:cxnSpLocks/>
          </p:cNvCxnSpPr>
          <p:nvPr/>
        </p:nvCxnSpPr>
        <p:spPr>
          <a:xfrm flipV="1">
            <a:off x="5090068" y="5811719"/>
            <a:ext cx="1651242" cy="244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4BEB3-344B-5151-6EB2-CB77C835765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30725" y="4879929"/>
            <a:ext cx="2186037" cy="34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7A237-0DD2-4951-5117-980691B581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71019" y="3589156"/>
            <a:ext cx="2590848" cy="32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EC50A-6F8F-DD87-9DA2-5693745D2A98}"/>
              </a:ext>
            </a:extLst>
          </p:cNvPr>
          <p:cNvCxnSpPr>
            <a:cxnSpLocks/>
          </p:cNvCxnSpPr>
          <p:nvPr/>
        </p:nvCxnSpPr>
        <p:spPr>
          <a:xfrm>
            <a:off x="5965064" y="2446384"/>
            <a:ext cx="2903165" cy="407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17816</TotalTime>
  <Words>7721</Words>
  <Application>Microsoft Office PowerPoint</Application>
  <PresentationFormat>Widescreen</PresentationFormat>
  <Paragraphs>2146</Paragraphs>
  <Slides>128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8" baseType="lpstr">
      <vt:lpstr>Arial</vt:lpstr>
      <vt:lpstr>Calibri</vt:lpstr>
      <vt:lpstr>Calibri Light</vt:lpstr>
      <vt:lpstr>Cambria Math</vt:lpstr>
      <vt:lpstr>Segoe UI</vt:lpstr>
      <vt:lpstr>Segoe UI Light</vt:lpstr>
      <vt:lpstr>Segoe UI Symbol</vt:lpstr>
      <vt:lpstr>Symbol</vt:lpstr>
      <vt:lpstr>Wingdings</vt:lpstr>
      <vt:lpstr>Office Theme</vt:lpstr>
      <vt:lpstr>CSCI E-108 Data Mining, Exploration and Discovery Learning to Rank and Recommender Algorithms</vt:lpstr>
      <vt:lpstr>Why Recommender Systems?</vt:lpstr>
      <vt:lpstr>Why Recommender Systems?</vt:lpstr>
      <vt:lpstr>Why Recommender Systems?</vt:lpstr>
      <vt:lpstr>PowerPoint Presentation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Datasets and Software</vt:lpstr>
      <vt:lpstr>PowerPoint Presentation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Why is Making a Good Recommender Hard? </vt:lpstr>
      <vt:lpstr>PowerPoint Presentation</vt:lpstr>
      <vt:lpstr>General Recommender Model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Representation for Recommender Algorithms </vt:lpstr>
      <vt:lpstr>PowerPoint Presentation</vt:lpstr>
      <vt:lpstr>Recommender Systems</vt:lpstr>
      <vt:lpstr>Extending the Representation</vt:lpstr>
      <vt:lpstr>Extending the Representation</vt:lpstr>
      <vt:lpstr>PowerPoint Presentation</vt:lpstr>
      <vt:lpstr>Content Based Recommenders</vt:lpstr>
      <vt:lpstr>Recommender Systems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Content Based Recommenders</vt:lpstr>
      <vt:lpstr>PowerPoint Presentation</vt:lpstr>
      <vt:lpstr>Recommender Systems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Collaborative Filter Recommenders</vt:lpstr>
      <vt:lpstr>PowerPoint Presentation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Evaluating Recommenders</vt:lpstr>
      <vt:lpstr>PowerPoint Presentation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Recommender Systems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Latent Factor Recommenders</vt:lpstr>
      <vt:lpstr>Latent Factor Recommenders</vt:lpstr>
      <vt:lpstr>Latent Factor Recommenders</vt:lpstr>
      <vt:lpstr>Latent Factor Recommenders</vt:lpstr>
      <vt:lpstr>PowerPoint Presentation</vt:lpstr>
      <vt:lpstr>Recommender Systems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Embedding is Essential for Recommender Algorithms</vt:lpstr>
      <vt:lpstr>PowerPoint Presentation</vt:lpstr>
      <vt:lpstr>Neural Network Recommenders</vt:lpstr>
      <vt:lpstr>Recommender Systems</vt:lpstr>
      <vt:lpstr>Neural Collaborative Filtering</vt:lpstr>
      <vt:lpstr>Neural Collaborative Filtering</vt:lpstr>
      <vt:lpstr>Neural Collaborative Filtering</vt:lpstr>
      <vt:lpstr>PowerPoint Presentation</vt:lpstr>
      <vt:lpstr>Hybrid Recommenders</vt:lpstr>
      <vt:lpstr>Hybrid Recommenders</vt:lpstr>
      <vt:lpstr>Hybrid Recommenders</vt:lpstr>
      <vt:lpstr>Hybrid Recommenders</vt:lpstr>
      <vt:lpstr>Wide and Deep Architectures </vt:lpstr>
      <vt:lpstr>Wide and Deep Architectures </vt:lpstr>
      <vt:lpstr>Wide and Deep Architectures </vt:lpstr>
      <vt:lpstr>PowerPoint Presentation</vt:lpstr>
      <vt:lpstr>Attacks on Recommenders Attempt to Bias Results</vt:lpstr>
      <vt:lpstr>Attacks on Recommenders Attempt to Bias Results</vt:lpstr>
      <vt:lpstr>Attacks on Recommenders Attempt to Bias Results</vt:lpstr>
      <vt:lpstr>Growing Literature on Recommender Attacks </vt:lpstr>
      <vt:lpstr>PowerPoint Presentation</vt:lpstr>
      <vt:lpstr>Advanced Neural Recommender Architectures</vt:lpstr>
      <vt:lpstr>Two-Tower Architectures </vt:lpstr>
      <vt:lpstr>Negative Sampling Bias Affects Recommender Training</vt:lpstr>
      <vt:lpstr>Mixed Negative Sampling</vt:lpstr>
      <vt:lpstr>Mixed Negative Sampling</vt:lpstr>
      <vt:lpstr>Position Bias Reduces Recommender Effectiveness</vt:lpstr>
      <vt:lpstr>DHEN, Deep and Hierarchical Ensemble Recommender</vt:lpstr>
      <vt:lpstr>DHEN, Deep and Hierarchical Ensemble Recommender</vt:lpstr>
      <vt:lpstr>DHEN, Deep and Hierarchical Ensemble Recommender</vt:lpstr>
      <vt:lpstr>DHEN, Deep and Hierarchical Ensemble Recommender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719</cp:revision>
  <dcterms:created xsi:type="dcterms:W3CDTF">2020-08-19T23:28:02Z</dcterms:created>
  <dcterms:modified xsi:type="dcterms:W3CDTF">2025-11-06T00:51:27Z</dcterms:modified>
</cp:coreProperties>
</file>